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8" r:id="rId2"/>
    <p:sldId id="259" r:id="rId3"/>
  </p:sldIdLst>
  <p:sldSz cx="6858000" cy="9144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2D0E"/>
    <a:srgbClr val="E26714"/>
    <a:srgbClr val="E66914"/>
    <a:srgbClr val="0000CC"/>
    <a:srgbClr val="FFFFFF"/>
    <a:srgbClr val="0000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23" autoAdjust="0"/>
    <p:restoredTop sz="87028" autoAdjust="0"/>
  </p:normalViewPr>
  <p:slideViewPr>
    <p:cSldViewPr snapToGrid="0">
      <p:cViewPr varScale="1">
        <p:scale>
          <a:sx n="79" d="100"/>
          <a:sy n="79" d="100"/>
        </p:scale>
        <p:origin x="2514" y="96"/>
      </p:cViewPr>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45448" cy="497838"/>
          </a:xfrm>
          <a:prstGeom prst="rect">
            <a:avLst/>
          </a:prstGeom>
        </p:spPr>
        <p:txBody>
          <a:bodyPr vert="horz" lIns="91263" tIns="45632" rIns="91263" bIns="4563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4" y="2"/>
            <a:ext cx="2945448" cy="497838"/>
          </a:xfrm>
          <a:prstGeom prst="rect">
            <a:avLst/>
          </a:prstGeom>
        </p:spPr>
        <p:txBody>
          <a:bodyPr vert="horz" lIns="91263" tIns="45632" rIns="91263" bIns="45632" rtlCol="0"/>
          <a:lstStyle>
            <a:lvl1pPr algn="r">
              <a:defRPr sz="1200"/>
            </a:lvl1pPr>
          </a:lstStyle>
          <a:p>
            <a:fld id="{7D1C9D1A-293C-455F-BFE9-0BD8A6A8D6F6}" type="datetimeFigureOut">
              <a:rPr kumimoji="1" lang="ja-JP" altLang="en-US" smtClean="0"/>
              <a:t>2023/3/3</a:t>
            </a:fld>
            <a:endParaRPr kumimoji="1" lang="ja-JP" altLang="en-US"/>
          </a:p>
        </p:txBody>
      </p:sp>
      <p:sp>
        <p:nvSpPr>
          <p:cNvPr id="4" name="スライド イメージ プレースホルダー 3"/>
          <p:cNvSpPr>
            <a:spLocks noGrp="1" noRot="1" noChangeAspect="1"/>
          </p:cNvSpPr>
          <p:nvPr>
            <p:ph type="sldImg" idx="2"/>
          </p:nvPr>
        </p:nvSpPr>
        <p:spPr>
          <a:xfrm>
            <a:off x="2143125" y="1241425"/>
            <a:ext cx="2511425" cy="3349625"/>
          </a:xfrm>
          <a:prstGeom prst="rect">
            <a:avLst/>
          </a:prstGeom>
          <a:noFill/>
          <a:ln w="12700">
            <a:solidFill>
              <a:prstClr val="black"/>
            </a:solidFill>
          </a:ln>
        </p:spPr>
        <p:txBody>
          <a:bodyPr vert="horz" lIns="91263" tIns="45632" rIns="91263" bIns="45632" rtlCol="0" anchor="ctr"/>
          <a:lstStyle/>
          <a:p>
            <a:endParaRPr lang="ja-JP" altLang="en-US"/>
          </a:p>
        </p:txBody>
      </p:sp>
      <p:sp>
        <p:nvSpPr>
          <p:cNvPr id="5" name="ノート プレースホルダー 4"/>
          <p:cNvSpPr>
            <a:spLocks noGrp="1"/>
          </p:cNvSpPr>
          <p:nvPr>
            <p:ph type="body" sz="quarter" idx="3"/>
          </p:nvPr>
        </p:nvSpPr>
        <p:spPr>
          <a:xfrm>
            <a:off x="680089" y="4777032"/>
            <a:ext cx="5437506" cy="3908187"/>
          </a:xfrm>
          <a:prstGeom prst="rect">
            <a:avLst/>
          </a:prstGeom>
        </p:spPr>
        <p:txBody>
          <a:bodyPr vert="horz" lIns="91263" tIns="45632" rIns="91263" bIns="4563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28804"/>
            <a:ext cx="2945448" cy="497838"/>
          </a:xfrm>
          <a:prstGeom prst="rect">
            <a:avLst/>
          </a:prstGeom>
        </p:spPr>
        <p:txBody>
          <a:bodyPr vert="horz" lIns="91263" tIns="45632" rIns="91263" bIns="4563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4" y="9428804"/>
            <a:ext cx="2945448" cy="497838"/>
          </a:xfrm>
          <a:prstGeom prst="rect">
            <a:avLst/>
          </a:prstGeom>
        </p:spPr>
        <p:txBody>
          <a:bodyPr vert="horz" lIns="91263" tIns="45632" rIns="91263" bIns="45632" rtlCol="0" anchor="b"/>
          <a:lstStyle>
            <a:lvl1pPr algn="r">
              <a:defRPr sz="1200"/>
            </a:lvl1pPr>
          </a:lstStyle>
          <a:p>
            <a:fld id="{2845BD2E-38F9-47A3-B37C-BF19751FC902}" type="slidenum">
              <a:rPr kumimoji="1" lang="ja-JP" altLang="en-US" smtClean="0"/>
              <a:t>‹#›</a:t>
            </a:fld>
            <a:endParaRPr kumimoji="1" lang="ja-JP" altLang="en-US"/>
          </a:p>
        </p:txBody>
      </p:sp>
    </p:spTree>
    <p:extLst>
      <p:ext uri="{BB962C8B-B14F-4D97-AF65-F5344CB8AC3E}">
        <p14:creationId xmlns:p14="http://schemas.microsoft.com/office/powerpoint/2010/main" val="23178337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845BD2E-38F9-47A3-B37C-BF19751FC902}" type="slidenum">
              <a:rPr kumimoji="1" lang="ja-JP" altLang="en-US" smtClean="0"/>
              <a:t>1</a:t>
            </a:fld>
            <a:endParaRPr kumimoji="1" lang="ja-JP" altLang="en-US"/>
          </a:p>
        </p:txBody>
      </p:sp>
    </p:spTree>
    <p:extLst>
      <p:ext uri="{BB962C8B-B14F-4D97-AF65-F5344CB8AC3E}">
        <p14:creationId xmlns:p14="http://schemas.microsoft.com/office/powerpoint/2010/main" val="2040447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845BD2E-38F9-47A3-B37C-BF19751FC902}" type="slidenum">
              <a:rPr kumimoji="1" lang="ja-JP" altLang="en-US" smtClean="0"/>
              <a:t>2</a:t>
            </a:fld>
            <a:endParaRPr kumimoji="1" lang="ja-JP" altLang="en-US"/>
          </a:p>
        </p:txBody>
      </p:sp>
    </p:spTree>
    <p:extLst>
      <p:ext uri="{BB962C8B-B14F-4D97-AF65-F5344CB8AC3E}">
        <p14:creationId xmlns:p14="http://schemas.microsoft.com/office/powerpoint/2010/main" val="3741141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8576E1F-792C-44C9-896D-1AE7945B095E}" type="datetimeFigureOut">
              <a:rPr kumimoji="1" lang="ja-JP" altLang="en-US" smtClean="0"/>
              <a:t>2023/3/3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431CF4-2149-4EA5-99B0-51B9831FA6AB}" type="slidenum">
              <a:rPr kumimoji="1" lang="ja-JP" altLang="en-US" smtClean="0"/>
              <a:t>‹#›</a:t>
            </a:fld>
            <a:endParaRPr kumimoji="1" lang="ja-JP" altLang="en-US"/>
          </a:p>
        </p:txBody>
      </p:sp>
    </p:spTree>
    <p:extLst>
      <p:ext uri="{BB962C8B-B14F-4D97-AF65-F5344CB8AC3E}">
        <p14:creationId xmlns:p14="http://schemas.microsoft.com/office/powerpoint/2010/main" val="4196169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8576E1F-792C-44C9-896D-1AE7945B095E}" type="datetimeFigureOut">
              <a:rPr kumimoji="1" lang="ja-JP" altLang="en-US" smtClean="0"/>
              <a:t>2023/3/3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431CF4-2149-4EA5-99B0-51B9831FA6AB}" type="slidenum">
              <a:rPr kumimoji="1" lang="ja-JP" altLang="en-US" smtClean="0"/>
              <a:t>‹#›</a:t>
            </a:fld>
            <a:endParaRPr kumimoji="1" lang="ja-JP" altLang="en-US"/>
          </a:p>
        </p:txBody>
      </p:sp>
    </p:spTree>
    <p:extLst>
      <p:ext uri="{BB962C8B-B14F-4D97-AF65-F5344CB8AC3E}">
        <p14:creationId xmlns:p14="http://schemas.microsoft.com/office/powerpoint/2010/main" val="2057728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8576E1F-792C-44C9-896D-1AE7945B095E}" type="datetimeFigureOut">
              <a:rPr kumimoji="1" lang="ja-JP" altLang="en-US" smtClean="0"/>
              <a:t>2023/3/3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431CF4-2149-4EA5-99B0-51B9831FA6AB}" type="slidenum">
              <a:rPr kumimoji="1" lang="ja-JP" altLang="en-US" smtClean="0"/>
              <a:t>‹#›</a:t>
            </a:fld>
            <a:endParaRPr kumimoji="1" lang="ja-JP" altLang="en-US"/>
          </a:p>
        </p:txBody>
      </p:sp>
    </p:spTree>
    <p:extLst>
      <p:ext uri="{BB962C8B-B14F-4D97-AF65-F5344CB8AC3E}">
        <p14:creationId xmlns:p14="http://schemas.microsoft.com/office/powerpoint/2010/main" val="3289603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8576E1F-792C-44C9-896D-1AE7945B095E}" type="datetimeFigureOut">
              <a:rPr kumimoji="1" lang="ja-JP" altLang="en-US" smtClean="0"/>
              <a:t>2023/3/3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431CF4-2149-4EA5-99B0-51B9831FA6AB}" type="slidenum">
              <a:rPr kumimoji="1" lang="ja-JP" altLang="en-US" smtClean="0"/>
              <a:t>‹#›</a:t>
            </a:fld>
            <a:endParaRPr kumimoji="1" lang="ja-JP" altLang="en-US"/>
          </a:p>
        </p:txBody>
      </p:sp>
    </p:spTree>
    <p:extLst>
      <p:ext uri="{BB962C8B-B14F-4D97-AF65-F5344CB8AC3E}">
        <p14:creationId xmlns:p14="http://schemas.microsoft.com/office/powerpoint/2010/main" val="353221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8576E1F-792C-44C9-896D-1AE7945B095E}" type="datetimeFigureOut">
              <a:rPr kumimoji="1" lang="ja-JP" altLang="en-US" smtClean="0"/>
              <a:t>2023/3/3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431CF4-2149-4EA5-99B0-51B9831FA6AB}" type="slidenum">
              <a:rPr kumimoji="1" lang="ja-JP" altLang="en-US" smtClean="0"/>
              <a:t>‹#›</a:t>
            </a:fld>
            <a:endParaRPr kumimoji="1" lang="ja-JP" altLang="en-US"/>
          </a:p>
        </p:txBody>
      </p:sp>
    </p:spTree>
    <p:extLst>
      <p:ext uri="{BB962C8B-B14F-4D97-AF65-F5344CB8AC3E}">
        <p14:creationId xmlns:p14="http://schemas.microsoft.com/office/powerpoint/2010/main" val="4259673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8576E1F-792C-44C9-896D-1AE7945B095E}" type="datetimeFigureOut">
              <a:rPr kumimoji="1" lang="ja-JP" altLang="en-US" smtClean="0"/>
              <a:t>2023/3/3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431CF4-2149-4EA5-99B0-51B9831FA6AB}" type="slidenum">
              <a:rPr kumimoji="1" lang="ja-JP" altLang="en-US" smtClean="0"/>
              <a:t>‹#›</a:t>
            </a:fld>
            <a:endParaRPr kumimoji="1" lang="ja-JP" altLang="en-US"/>
          </a:p>
        </p:txBody>
      </p:sp>
    </p:spTree>
    <p:extLst>
      <p:ext uri="{BB962C8B-B14F-4D97-AF65-F5344CB8AC3E}">
        <p14:creationId xmlns:p14="http://schemas.microsoft.com/office/powerpoint/2010/main" val="1045810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8576E1F-792C-44C9-896D-1AE7945B095E}" type="datetimeFigureOut">
              <a:rPr kumimoji="1" lang="ja-JP" altLang="en-US" smtClean="0"/>
              <a:t>2023/3/3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9431CF4-2149-4EA5-99B0-51B9831FA6AB}" type="slidenum">
              <a:rPr kumimoji="1" lang="ja-JP" altLang="en-US" smtClean="0"/>
              <a:t>‹#›</a:t>
            </a:fld>
            <a:endParaRPr kumimoji="1" lang="ja-JP" altLang="en-US"/>
          </a:p>
        </p:txBody>
      </p:sp>
    </p:spTree>
    <p:extLst>
      <p:ext uri="{BB962C8B-B14F-4D97-AF65-F5344CB8AC3E}">
        <p14:creationId xmlns:p14="http://schemas.microsoft.com/office/powerpoint/2010/main" val="2111163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8576E1F-792C-44C9-896D-1AE7945B095E}" type="datetimeFigureOut">
              <a:rPr kumimoji="1" lang="ja-JP" altLang="en-US" smtClean="0"/>
              <a:t>2023/3/3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9431CF4-2149-4EA5-99B0-51B9831FA6AB}" type="slidenum">
              <a:rPr kumimoji="1" lang="ja-JP" altLang="en-US" smtClean="0"/>
              <a:t>‹#›</a:t>
            </a:fld>
            <a:endParaRPr kumimoji="1" lang="ja-JP" altLang="en-US"/>
          </a:p>
        </p:txBody>
      </p:sp>
    </p:spTree>
    <p:extLst>
      <p:ext uri="{BB962C8B-B14F-4D97-AF65-F5344CB8AC3E}">
        <p14:creationId xmlns:p14="http://schemas.microsoft.com/office/powerpoint/2010/main" val="767816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576E1F-792C-44C9-896D-1AE7945B095E}" type="datetimeFigureOut">
              <a:rPr kumimoji="1" lang="ja-JP" altLang="en-US" smtClean="0"/>
              <a:t>2023/3/3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9431CF4-2149-4EA5-99B0-51B9831FA6AB}" type="slidenum">
              <a:rPr kumimoji="1" lang="ja-JP" altLang="en-US" smtClean="0"/>
              <a:t>‹#›</a:t>
            </a:fld>
            <a:endParaRPr kumimoji="1" lang="ja-JP" altLang="en-US"/>
          </a:p>
        </p:txBody>
      </p:sp>
    </p:spTree>
    <p:extLst>
      <p:ext uri="{BB962C8B-B14F-4D97-AF65-F5344CB8AC3E}">
        <p14:creationId xmlns:p14="http://schemas.microsoft.com/office/powerpoint/2010/main" val="488842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8576E1F-792C-44C9-896D-1AE7945B095E}" type="datetimeFigureOut">
              <a:rPr kumimoji="1" lang="ja-JP" altLang="en-US" smtClean="0"/>
              <a:t>2023/3/3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431CF4-2149-4EA5-99B0-51B9831FA6AB}" type="slidenum">
              <a:rPr kumimoji="1" lang="ja-JP" altLang="en-US" smtClean="0"/>
              <a:t>‹#›</a:t>
            </a:fld>
            <a:endParaRPr kumimoji="1" lang="ja-JP" altLang="en-US"/>
          </a:p>
        </p:txBody>
      </p:sp>
    </p:spTree>
    <p:extLst>
      <p:ext uri="{BB962C8B-B14F-4D97-AF65-F5344CB8AC3E}">
        <p14:creationId xmlns:p14="http://schemas.microsoft.com/office/powerpoint/2010/main" val="1428097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8576E1F-792C-44C9-896D-1AE7945B095E}" type="datetimeFigureOut">
              <a:rPr kumimoji="1" lang="ja-JP" altLang="en-US" smtClean="0"/>
              <a:t>2023/3/3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431CF4-2149-4EA5-99B0-51B9831FA6AB}" type="slidenum">
              <a:rPr kumimoji="1" lang="ja-JP" altLang="en-US" smtClean="0"/>
              <a:t>‹#›</a:t>
            </a:fld>
            <a:endParaRPr kumimoji="1" lang="ja-JP" altLang="en-US"/>
          </a:p>
        </p:txBody>
      </p:sp>
    </p:spTree>
    <p:extLst>
      <p:ext uri="{BB962C8B-B14F-4D97-AF65-F5344CB8AC3E}">
        <p14:creationId xmlns:p14="http://schemas.microsoft.com/office/powerpoint/2010/main" val="2420321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A8576E1F-792C-44C9-896D-1AE7945B095E}" type="datetimeFigureOut">
              <a:rPr kumimoji="1" lang="ja-JP" altLang="en-US" smtClean="0"/>
              <a:t>2023/3/3</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19431CF4-2149-4EA5-99B0-51B9831FA6AB}" type="slidenum">
              <a:rPr kumimoji="1" lang="ja-JP" altLang="en-US" smtClean="0"/>
              <a:t>‹#›</a:t>
            </a:fld>
            <a:endParaRPr kumimoji="1" lang="ja-JP" altLang="en-US"/>
          </a:p>
        </p:txBody>
      </p:sp>
    </p:spTree>
    <p:extLst>
      <p:ext uri="{BB962C8B-B14F-4D97-AF65-F5344CB8AC3E}">
        <p14:creationId xmlns:p14="http://schemas.microsoft.com/office/powerpoint/2010/main" val="37161796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 name="図 50">
            <a:extLst>
              <a:ext uri="{FF2B5EF4-FFF2-40B4-BE49-F238E27FC236}">
                <a16:creationId xmlns:a16="http://schemas.microsoft.com/office/drawing/2014/main" id="{23294BAC-0E1D-BC3B-9FEE-B9736D7B500F}"/>
              </a:ext>
            </a:extLst>
          </p:cNvPr>
          <p:cNvPicPr>
            <a:picLocks noChangeAspect="1"/>
          </p:cNvPicPr>
          <p:nvPr/>
        </p:nvPicPr>
        <p:blipFill rotWithShape="1">
          <a:blip r:embed="rId3"/>
          <a:srcRect l="34839" b="17448"/>
          <a:stretch/>
        </p:blipFill>
        <p:spPr>
          <a:xfrm>
            <a:off x="-70899" y="-1358"/>
            <a:ext cx="7225425" cy="9144000"/>
          </a:xfrm>
          <a:prstGeom prst="rect">
            <a:avLst/>
          </a:prstGeom>
        </p:spPr>
      </p:pic>
      <p:sp>
        <p:nvSpPr>
          <p:cNvPr id="1037" name="タイトル 1">
            <a:extLst>
              <a:ext uri="{FF2B5EF4-FFF2-40B4-BE49-F238E27FC236}">
                <a16:creationId xmlns:a16="http://schemas.microsoft.com/office/drawing/2014/main" id="{211DE29C-770A-19A9-5D1C-9E6E7DCDE7A8}"/>
              </a:ext>
            </a:extLst>
          </p:cNvPr>
          <p:cNvSpPr txBox="1">
            <a:spLocks/>
          </p:cNvSpPr>
          <p:nvPr/>
        </p:nvSpPr>
        <p:spPr>
          <a:xfrm>
            <a:off x="110061" y="4685498"/>
            <a:ext cx="6631474" cy="3659763"/>
          </a:xfrm>
          <a:prstGeom prst="rect">
            <a:avLst/>
          </a:prstGeom>
          <a:solidFill>
            <a:schemeClr val="accent6">
              <a:lumMod val="20000"/>
              <a:lumOff val="80000"/>
            </a:schemeClr>
          </a:solidFill>
          <a:ln>
            <a:noFill/>
          </a:ln>
        </p:spPr>
        <p:txBody>
          <a:bodyPr vert="horz" lIns="91440" tIns="45720" rIns="91440" bIns="45720" rtlCol="0" anchor="ctr">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200" b="1" dirty="0">
                <a:latin typeface="ＭＳ ゴシック" panose="020B0609070205080204" pitchFamily="49" charset="-128"/>
                <a:ea typeface="ＭＳ ゴシック" panose="020B0609070205080204" pitchFamily="49" charset="-128"/>
              </a:rPr>
              <a:t>挨　　拶　岩手大学　学長　小川　智</a:t>
            </a:r>
            <a:endParaRPr lang="en-US" altLang="ja-JP" sz="1200" b="1" dirty="0">
              <a:latin typeface="ＭＳ ゴシック" panose="020B0609070205080204" pitchFamily="49" charset="-128"/>
              <a:ea typeface="ＭＳ ゴシック" panose="020B0609070205080204" pitchFamily="49" charset="-128"/>
            </a:endParaRPr>
          </a:p>
          <a:p>
            <a:pPr algn="l">
              <a:lnSpc>
                <a:spcPct val="100000"/>
              </a:lnSpc>
            </a:pPr>
            <a:r>
              <a:rPr lang="ja-JP" altLang="en-US" sz="1200" b="1" dirty="0">
                <a:latin typeface="ＭＳ ゴシック" panose="020B0609070205080204" pitchFamily="49" charset="-128"/>
                <a:ea typeface="ＭＳ ゴシック" panose="020B0609070205080204" pitchFamily="49" charset="-128"/>
              </a:rPr>
              <a:t>　　　　　岩手県　　知事　達増　</a:t>
            </a:r>
            <a:r>
              <a:rPr lang="ja-JP" altLang="en-US" sz="1200" b="1" dirty="0" smtClean="0">
                <a:latin typeface="ＭＳ ゴシック" panose="020B0609070205080204" pitchFamily="49" charset="-128"/>
                <a:ea typeface="ＭＳ ゴシック" panose="020B0609070205080204" pitchFamily="49" charset="-128"/>
              </a:rPr>
              <a:t>拓也</a:t>
            </a:r>
            <a:endParaRPr lang="en-US" altLang="ja-JP" sz="1200" b="1" dirty="0" smtClean="0">
              <a:latin typeface="ＭＳ ゴシック" panose="020B0609070205080204" pitchFamily="49" charset="-128"/>
              <a:ea typeface="ＭＳ ゴシック" panose="020B0609070205080204" pitchFamily="49" charset="-128"/>
            </a:endParaRPr>
          </a:p>
          <a:p>
            <a:pPr algn="l">
              <a:lnSpc>
                <a:spcPct val="100000"/>
              </a:lnSpc>
            </a:pP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来賓挨拶　文部科学省　科学技術・学術政策局産業連携・地域振興課</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　　　　　　拠点形成・地域振興室長　梅原　弘史　氏</a:t>
            </a:r>
            <a:endParaRPr lang="en-US" altLang="ja-JP" sz="1200" b="1" dirty="0">
              <a:latin typeface="ＭＳ ゴシック" panose="020B0609070205080204" pitchFamily="49" charset="-128"/>
              <a:ea typeface="ＭＳ ゴシック" panose="020B0609070205080204" pitchFamily="49" charset="-128"/>
            </a:endParaRPr>
          </a:p>
          <a:p>
            <a:pPr algn="l"/>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（１）特別講演　</a:t>
            </a:r>
            <a:r>
              <a:rPr lang="en-US" altLang="ja-JP" sz="1200" b="1" dirty="0">
                <a:latin typeface="ＭＳ ゴシック" panose="020B0609070205080204" pitchFamily="49" charset="-128"/>
                <a:ea typeface="ＭＳ ゴシック" panose="020B0609070205080204" pitchFamily="49" charset="-128"/>
              </a:rPr>
              <a:t>14:15</a:t>
            </a:r>
            <a:r>
              <a:rPr lang="ja-JP" altLang="en-US" sz="1200" b="1" dirty="0">
                <a:latin typeface="ＭＳ ゴシック" panose="020B0609070205080204" pitchFamily="49" charset="-128"/>
                <a:ea typeface="ＭＳ ゴシック" panose="020B0609070205080204" pitchFamily="49" charset="-128"/>
              </a:rPr>
              <a:t>～</a:t>
            </a:r>
            <a:r>
              <a:rPr lang="en-US" altLang="ja-JP" sz="1200" b="1" dirty="0">
                <a:latin typeface="ＭＳ ゴシック" panose="020B0609070205080204" pitchFamily="49" charset="-128"/>
                <a:ea typeface="ＭＳ ゴシック" panose="020B0609070205080204" pitchFamily="49" charset="-128"/>
              </a:rPr>
              <a:t>15:00</a:t>
            </a:r>
            <a:r>
              <a:rPr lang="ja-JP" altLang="en-US" sz="1200" b="1" dirty="0">
                <a:latin typeface="ＭＳ ゴシック" panose="020B0609070205080204" pitchFamily="49" charset="-128"/>
                <a:ea typeface="ＭＳ ゴシック" panose="020B0609070205080204" pitchFamily="49" charset="-128"/>
              </a:rPr>
              <a:t>（</a:t>
            </a:r>
            <a:r>
              <a:rPr lang="en-US" altLang="ja-JP" sz="1200" b="1" dirty="0">
                <a:latin typeface="ＭＳ ゴシック" panose="020B0609070205080204" pitchFamily="49" charset="-128"/>
                <a:ea typeface="ＭＳ ゴシック" panose="020B0609070205080204" pitchFamily="49" charset="-128"/>
              </a:rPr>
              <a:t>45</a:t>
            </a:r>
            <a:r>
              <a:rPr lang="ja-JP" altLang="en-US" sz="1200" b="1" dirty="0">
                <a:latin typeface="ＭＳ ゴシック" panose="020B0609070205080204" pitchFamily="49" charset="-128"/>
                <a:ea typeface="ＭＳ ゴシック" panose="020B0609070205080204" pitchFamily="49" charset="-128"/>
              </a:rPr>
              <a:t>分）</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dirty="0">
                <a:latin typeface="ＭＳ ゴシック" panose="020B0609070205080204" pitchFamily="49" charset="-128"/>
                <a:ea typeface="ＭＳ ゴシック" panose="020B0609070205080204" pitchFamily="49" charset="-128"/>
              </a:rPr>
              <a:t>　　　　「</a:t>
            </a:r>
            <a:r>
              <a:rPr lang="en-US" altLang="ja-JP" sz="12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IT</a:t>
            </a:r>
            <a:r>
              <a:rPr lang="ja-JP" altLang="ja-JP" sz="12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がけん引する高集積半導体とパッケージング技術の進展</a:t>
            </a:r>
            <a:r>
              <a:rPr lang="ja-JP" altLang="en-US" sz="1200" dirty="0">
                <a:latin typeface="ＭＳ ゴシック" panose="020B0609070205080204" pitchFamily="49" charset="-128"/>
                <a:ea typeface="ＭＳ ゴシック" panose="020B0609070205080204" pitchFamily="49" charset="-128"/>
              </a:rPr>
              <a:t>」</a:t>
            </a:r>
            <a:endParaRPr lang="en-US" altLang="ja-JP" sz="1200" dirty="0">
              <a:latin typeface="ＭＳ ゴシック" panose="020B0609070205080204" pitchFamily="49" charset="-128"/>
              <a:ea typeface="ＭＳ ゴシック" panose="020B0609070205080204" pitchFamily="49" charset="-128"/>
            </a:endParaRPr>
          </a:p>
          <a:p>
            <a:pPr algn="l"/>
            <a:r>
              <a:rPr lang="ja-JP" altLang="en-US" sz="1200" dirty="0">
                <a:latin typeface="ＭＳ ゴシック" panose="020B0609070205080204" pitchFamily="49" charset="-128"/>
                <a:ea typeface="ＭＳ ゴシック" panose="020B0609070205080204" pitchFamily="49" charset="-128"/>
              </a:rPr>
              <a:t>　　　</a:t>
            </a:r>
            <a:r>
              <a:rPr lang="ja-JP" altLang="en-US" sz="1200" b="1" dirty="0">
                <a:latin typeface="ＭＳ ゴシック" panose="020B0609070205080204" pitchFamily="49" charset="-128"/>
                <a:ea typeface="ＭＳ ゴシック" panose="020B0609070205080204" pitchFamily="49" charset="-128"/>
              </a:rPr>
              <a:t>　国際技術ジャーナリスト　津田　建二　氏</a:t>
            </a:r>
            <a:endParaRPr lang="en-US" altLang="ja-JP" sz="1200" b="1" dirty="0">
              <a:latin typeface="ＭＳ ゴシック" panose="020B0609070205080204" pitchFamily="49" charset="-128"/>
              <a:ea typeface="ＭＳ ゴシック" panose="020B0609070205080204" pitchFamily="49" charset="-128"/>
            </a:endParaRPr>
          </a:p>
          <a:p>
            <a:pPr algn="l"/>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（２）事業報告　</a:t>
            </a:r>
            <a:r>
              <a:rPr lang="en-US" altLang="ja-JP" sz="1200" b="1" dirty="0">
                <a:latin typeface="ＭＳ ゴシック" panose="020B0609070205080204" pitchFamily="49" charset="-128"/>
                <a:ea typeface="ＭＳ ゴシック" panose="020B0609070205080204" pitchFamily="49" charset="-128"/>
              </a:rPr>
              <a:t>15:00</a:t>
            </a:r>
            <a:r>
              <a:rPr lang="ja-JP" altLang="en-US" sz="1200" b="1" dirty="0">
                <a:latin typeface="ＭＳ ゴシック" panose="020B0609070205080204" pitchFamily="49" charset="-128"/>
                <a:ea typeface="ＭＳ ゴシック" panose="020B0609070205080204" pitchFamily="49" charset="-128"/>
              </a:rPr>
              <a:t>～</a:t>
            </a:r>
            <a:r>
              <a:rPr lang="en-US" altLang="ja-JP" sz="1200" b="1" dirty="0">
                <a:latin typeface="ＭＳ ゴシック" panose="020B0609070205080204" pitchFamily="49" charset="-128"/>
                <a:ea typeface="ＭＳ ゴシック" panose="020B0609070205080204" pitchFamily="49" charset="-128"/>
              </a:rPr>
              <a:t>15:30</a:t>
            </a:r>
            <a:r>
              <a:rPr lang="ja-JP" altLang="en-US" sz="1200" b="1" dirty="0">
                <a:latin typeface="ＭＳ ゴシック" panose="020B0609070205080204" pitchFamily="49" charset="-128"/>
                <a:ea typeface="ＭＳ ゴシック" panose="020B0609070205080204" pitchFamily="49" charset="-128"/>
              </a:rPr>
              <a:t>（</a:t>
            </a:r>
            <a:r>
              <a:rPr lang="en-US" altLang="ja-JP" sz="1200" b="1" dirty="0">
                <a:latin typeface="ＭＳ ゴシック" panose="020B0609070205080204" pitchFamily="49" charset="-128"/>
                <a:ea typeface="ＭＳ ゴシック" panose="020B0609070205080204" pitchFamily="49" charset="-128"/>
              </a:rPr>
              <a:t>30</a:t>
            </a:r>
            <a:r>
              <a:rPr lang="ja-JP" altLang="en-US" sz="1200" b="1" dirty="0">
                <a:latin typeface="ＭＳ ゴシック" panose="020B0609070205080204" pitchFamily="49" charset="-128"/>
                <a:ea typeface="ＭＳ ゴシック" panose="020B0609070205080204" pitchFamily="49" charset="-128"/>
              </a:rPr>
              <a:t>分） </a:t>
            </a:r>
          </a:p>
          <a:p>
            <a:pPr algn="l"/>
            <a:r>
              <a:rPr lang="ja-JP" altLang="en-US" sz="1200" b="1" dirty="0">
                <a:latin typeface="ＭＳ ゴシック" panose="020B0609070205080204" pitchFamily="49" charset="-128"/>
                <a:ea typeface="ＭＳ ゴシック" panose="020B0609070205080204" pitchFamily="49" charset="-128"/>
              </a:rPr>
              <a:t>　　　　総括　事業プロデューサー　藤代　博之</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　　　　プロジェクト１　平原　英俊、鈴木　一孝</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　　　　プロジェクト２　大石　好行</a:t>
            </a:r>
            <a:endParaRPr lang="en-US" altLang="ja-JP" sz="1200" b="1" dirty="0">
              <a:latin typeface="ＭＳ ゴシック" panose="020B0609070205080204" pitchFamily="49" charset="-128"/>
              <a:ea typeface="ＭＳ ゴシック" panose="020B0609070205080204" pitchFamily="49" charset="-128"/>
            </a:endParaRPr>
          </a:p>
          <a:p>
            <a:pPr algn="l"/>
            <a:endParaRPr lang="ja-JP" altLang="en-US"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（３）パネルディスカッション　</a:t>
            </a:r>
            <a:r>
              <a:rPr lang="en-US" altLang="ja-JP" sz="1200" b="1" dirty="0">
                <a:latin typeface="ＭＳ ゴシック" panose="020B0609070205080204" pitchFamily="49" charset="-128"/>
                <a:ea typeface="ＭＳ ゴシック" panose="020B0609070205080204" pitchFamily="49" charset="-128"/>
              </a:rPr>
              <a:t>15:50</a:t>
            </a:r>
            <a:r>
              <a:rPr lang="ja-JP" altLang="en-US" sz="1200" b="1" dirty="0">
                <a:latin typeface="ＭＳ ゴシック" panose="020B0609070205080204" pitchFamily="49" charset="-128"/>
                <a:ea typeface="ＭＳ ゴシック" panose="020B0609070205080204" pitchFamily="49" charset="-128"/>
              </a:rPr>
              <a:t>～</a:t>
            </a:r>
            <a:r>
              <a:rPr lang="en-US" altLang="ja-JP" sz="1200" b="1" dirty="0">
                <a:latin typeface="ＭＳ ゴシック" panose="020B0609070205080204" pitchFamily="49" charset="-128"/>
                <a:ea typeface="ＭＳ ゴシック" panose="020B0609070205080204" pitchFamily="49" charset="-128"/>
              </a:rPr>
              <a:t>16:55</a:t>
            </a:r>
            <a:r>
              <a:rPr lang="ja-JP" altLang="en-US" sz="1200" b="1" dirty="0">
                <a:latin typeface="ＭＳ ゴシック" panose="020B0609070205080204" pitchFamily="49" charset="-128"/>
                <a:ea typeface="ＭＳ ゴシック" panose="020B0609070205080204" pitchFamily="49" charset="-128"/>
              </a:rPr>
              <a:t>（</a:t>
            </a:r>
            <a:r>
              <a:rPr lang="en-US" altLang="ja-JP" sz="1200" b="1" dirty="0">
                <a:latin typeface="ＭＳ ゴシック" panose="020B0609070205080204" pitchFamily="49" charset="-128"/>
                <a:ea typeface="ＭＳ ゴシック" panose="020B0609070205080204" pitchFamily="49" charset="-128"/>
              </a:rPr>
              <a:t>65</a:t>
            </a:r>
            <a:r>
              <a:rPr lang="ja-JP" altLang="en-US" sz="1200" b="1" dirty="0">
                <a:latin typeface="ＭＳ ゴシック" panose="020B0609070205080204" pitchFamily="49" charset="-128"/>
                <a:ea typeface="ＭＳ ゴシック" panose="020B0609070205080204" pitchFamily="49" charset="-128"/>
              </a:rPr>
              <a:t>分） </a:t>
            </a:r>
          </a:p>
          <a:p>
            <a:pPr algn="l"/>
            <a:r>
              <a:rPr lang="ja-JP" altLang="en-US" sz="1200" b="1" dirty="0">
                <a:latin typeface="ＭＳ ゴシック" panose="020B0609070205080204" pitchFamily="49" charset="-128"/>
                <a:ea typeface="ＭＳ ゴシック" panose="020B0609070205080204" pitchFamily="49" charset="-128"/>
              </a:rPr>
              <a:t>　　　　モデレーター　事業プロデューサー　</a:t>
            </a:r>
            <a:r>
              <a:rPr lang="en-US" altLang="ja-JP" sz="1200" b="1" dirty="0">
                <a:latin typeface="ＭＳ ゴシック" panose="020B0609070205080204" pitchFamily="49" charset="-128"/>
                <a:ea typeface="ＭＳ ゴシック" panose="020B0609070205080204" pitchFamily="49" charset="-128"/>
              </a:rPr>
              <a:t>			</a:t>
            </a:r>
            <a:r>
              <a:rPr lang="ja-JP" altLang="en-US" sz="1200" b="1" dirty="0" smtClean="0">
                <a:latin typeface="ＭＳ ゴシック" panose="020B0609070205080204" pitchFamily="49" charset="-128"/>
                <a:ea typeface="ＭＳ ゴシック" panose="020B0609070205080204" pitchFamily="49" charset="-128"/>
              </a:rPr>
              <a:t>　藤代</a:t>
            </a:r>
            <a:r>
              <a:rPr lang="ja-JP" altLang="en-US" sz="1200" b="1" dirty="0">
                <a:latin typeface="ＭＳ ゴシック" panose="020B0609070205080204" pitchFamily="49" charset="-128"/>
                <a:ea typeface="ＭＳ ゴシック" panose="020B0609070205080204" pitchFamily="49" charset="-128"/>
              </a:rPr>
              <a:t>　博之</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　　　　パネリスト　株式会社朝日ラバー　代表取締役　</a:t>
            </a:r>
            <a:r>
              <a:rPr lang="en-US" altLang="ja-JP" sz="1200" b="1" dirty="0">
                <a:latin typeface="ＭＳ ゴシック" panose="020B0609070205080204" pitchFamily="49" charset="-128"/>
                <a:ea typeface="ＭＳ ゴシック" panose="020B0609070205080204" pitchFamily="49" charset="-128"/>
              </a:rPr>
              <a:t>		</a:t>
            </a:r>
            <a:r>
              <a:rPr lang="ja-JP" altLang="en-US" sz="1200" b="1" dirty="0" smtClean="0">
                <a:latin typeface="ＭＳ ゴシック" panose="020B0609070205080204" pitchFamily="49" charset="-128"/>
                <a:ea typeface="ＭＳ ゴシック" panose="020B0609070205080204" pitchFamily="49" charset="-128"/>
              </a:rPr>
              <a:t>　</a:t>
            </a:r>
            <a:r>
              <a:rPr lang="ja-JP" altLang="ja-JP" sz="1200" b="1" dirty="0" smtClean="0">
                <a:effectLst/>
                <a:latin typeface="ＭＳ ゴシック" panose="020B0609070205080204" pitchFamily="49" charset="-128"/>
                <a:ea typeface="ＭＳ ゴシック" panose="020B0609070205080204" pitchFamily="49" charset="-128"/>
                <a:cs typeface="Arial" panose="020B0604020202020204" pitchFamily="34" charset="0"/>
              </a:rPr>
              <a:t>渡邉</a:t>
            </a:r>
            <a:r>
              <a:rPr lang="ja-JP" altLang="ja-JP" sz="1200" b="1" dirty="0">
                <a:effectLst/>
                <a:latin typeface="ＭＳ ゴシック" panose="020B0609070205080204" pitchFamily="49" charset="-128"/>
                <a:ea typeface="ＭＳ ゴシック" panose="020B0609070205080204" pitchFamily="49" charset="-128"/>
                <a:cs typeface="Arial" panose="020B0604020202020204" pitchFamily="34" charset="0"/>
              </a:rPr>
              <a:t>　陽一郎</a:t>
            </a:r>
            <a:r>
              <a:rPr lang="ja-JP" altLang="en-US" sz="1200" b="1" dirty="0">
                <a:effectLst/>
                <a:latin typeface="ＭＳ ゴシック" panose="020B0609070205080204" pitchFamily="49" charset="-128"/>
                <a:ea typeface="ＭＳ ゴシック" panose="020B0609070205080204" pitchFamily="49" charset="-128"/>
                <a:cs typeface="Arial" panose="020B0604020202020204" pitchFamily="34" charset="0"/>
              </a:rPr>
              <a:t>　氏</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　　　　　　　　　　株式会社いおう化学研究所　代表取締役　</a:t>
            </a:r>
            <a:r>
              <a:rPr lang="en-US" altLang="ja-JP" sz="1200" b="1" dirty="0">
                <a:latin typeface="ＭＳ ゴシック" panose="020B0609070205080204" pitchFamily="49" charset="-128"/>
                <a:ea typeface="ＭＳ ゴシック" panose="020B0609070205080204" pitchFamily="49" charset="-128"/>
              </a:rPr>
              <a:t>	</a:t>
            </a:r>
            <a:r>
              <a:rPr lang="ja-JP" altLang="en-US" sz="1200" b="1" dirty="0" smtClean="0">
                <a:latin typeface="ＭＳ ゴシック" panose="020B0609070205080204" pitchFamily="49" charset="-128"/>
                <a:ea typeface="ＭＳ ゴシック" panose="020B0609070205080204" pitchFamily="49" charset="-128"/>
              </a:rPr>
              <a:t>　森</a:t>
            </a:r>
            <a:r>
              <a:rPr lang="ja-JP" altLang="en-US" sz="1200" b="1" dirty="0">
                <a:latin typeface="ＭＳ ゴシック" panose="020B0609070205080204" pitchFamily="49" charset="-128"/>
                <a:ea typeface="ＭＳ ゴシック" panose="020B0609070205080204" pitchFamily="49" charset="-128"/>
              </a:rPr>
              <a:t>　克仁　氏</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　　　　　　　　　　京浜光膜工業株式会社　</a:t>
            </a:r>
            <a:r>
              <a:rPr lang="ja-JP" altLang="ja-JP" sz="12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秦野工場技術部</a:t>
            </a:r>
            <a:r>
              <a:rPr lang="ja-JP" altLang="en-US" sz="12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200" b="1"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次長</a:t>
            </a:r>
            <a:r>
              <a:rPr lang="ja-JP" altLang="en-US" sz="1200" b="1"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200" b="1"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中村</a:t>
            </a:r>
            <a:r>
              <a:rPr lang="ja-JP" altLang="en-US" sz="12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a:t>
            </a:r>
            <a:r>
              <a:rPr lang="ja-JP" altLang="ja-JP" sz="12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圭汰</a:t>
            </a:r>
            <a:r>
              <a:rPr lang="ja-JP" altLang="en-US" sz="1200" b="1"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　氏</a:t>
            </a:r>
            <a:endParaRPr lang="en-US" altLang="ja-JP" sz="1200" b="1" dirty="0">
              <a:latin typeface="ＭＳ ゴシック" panose="020B0609070205080204" pitchFamily="49" charset="-128"/>
              <a:ea typeface="ＭＳ ゴシック" panose="020B0609070205080204" pitchFamily="49" charset="-128"/>
            </a:endParaRPr>
          </a:p>
          <a:p>
            <a:pPr algn="l"/>
            <a:r>
              <a:rPr lang="ja-JP" altLang="en-US" sz="1200" b="1" dirty="0">
                <a:latin typeface="ＭＳ ゴシック" panose="020B0609070205080204" pitchFamily="49" charset="-128"/>
                <a:ea typeface="ＭＳ ゴシック" panose="020B0609070205080204" pitchFamily="49" charset="-128"/>
              </a:rPr>
              <a:t>　　　　コメンテーター　</a:t>
            </a:r>
            <a:r>
              <a:rPr lang="en-US" altLang="ja-JP" sz="1200" b="1" dirty="0">
                <a:latin typeface="ＭＳ ゴシック" panose="020B0609070205080204" pitchFamily="49" charset="-128"/>
                <a:ea typeface="ＭＳ ゴシック" panose="020B0609070205080204" pitchFamily="49" charset="-128"/>
              </a:rPr>
              <a:t>					</a:t>
            </a:r>
            <a:r>
              <a:rPr lang="ja-JP" altLang="en-US" sz="1200" b="1" dirty="0" smtClean="0">
                <a:latin typeface="ＭＳ ゴシック" panose="020B0609070205080204" pitchFamily="49" charset="-128"/>
                <a:ea typeface="ＭＳ ゴシック" panose="020B0609070205080204" pitchFamily="49" charset="-128"/>
              </a:rPr>
              <a:t>　津田</a:t>
            </a:r>
            <a:r>
              <a:rPr lang="ja-JP" altLang="en-US" sz="1200" b="1" dirty="0">
                <a:latin typeface="ＭＳ ゴシック" panose="020B0609070205080204" pitchFamily="49" charset="-128"/>
                <a:ea typeface="ＭＳ ゴシック" panose="020B0609070205080204" pitchFamily="49" charset="-128"/>
              </a:rPr>
              <a:t>　建二　氏</a:t>
            </a:r>
          </a:p>
        </p:txBody>
      </p:sp>
      <p:sp>
        <p:nvSpPr>
          <p:cNvPr id="1063" name="正方形/長方形 1062">
            <a:extLst>
              <a:ext uri="{FF2B5EF4-FFF2-40B4-BE49-F238E27FC236}">
                <a16:creationId xmlns:a16="http://schemas.microsoft.com/office/drawing/2014/main" id="{5B61147E-A5BD-EA29-DF59-ED447C23FC95}"/>
              </a:ext>
            </a:extLst>
          </p:cNvPr>
          <p:cNvSpPr/>
          <p:nvPr/>
        </p:nvSpPr>
        <p:spPr>
          <a:xfrm>
            <a:off x="110059" y="8345261"/>
            <a:ext cx="6631475" cy="79873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zh-CN" altLang="en-US" sz="1000" b="1" dirty="0">
                <a:solidFill>
                  <a:schemeClr val="tx1"/>
                </a:solidFill>
                <a:latin typeface="ＭＳ ゴシック" panose="020B0609070205080204" pitchFamily="49" charset="-128"/>
                <a:ea typeface="ＭＳ ゴシック" panose="020B0609070205080204" pitchFamily="49" charset="-128"/>
              </a:rPr>
              <a:t>主催：岩手大学</a:t>
            </a:r>
            <a:r>
              <a:rPr kumimoji="1" lang="ja-JP" altLang="en-US" sz="1000" b="1" dirty="0">
                <a:solidFill>
                  <a:schemeClr val="tx1"/>
                </a:solidFill>
                <a:latin typeface="ＭＳ ゴシック" panose="020B0609070205080204" pitchFamily="49" charset="-128"/>
                <a:ea typeface="ＭＳ ゴシック" panose="020B0609070205080204" pitchFamily="49" charset="-128"/>
              </a:rPr>
              <a:t>、</a:t>
            </a:r>
            <a:r>
              <a:rPr kumimoji="1" lang="zh-CN" altLang="en-US" sz="1000" b="1" dirty="0">
                <a:solidFill>
                  <a:schemeClr val="tx1"/>
                </a:solidFill>
                <a:latin typeface="ＭＳ ゴシック" panose="020B0609070205080204" pitchFamily="49" charset="-128"/>
                <a:ea typeface="ＭＳ ゴシック" panose="020B0609070205080204" pitchFamily="49" charset="-128"/>
              </a:rPr>
              <a:t>岩手県</a:t>
            </a:r>
            <a:endParaRPr kumimoji="1" lang="en-US" altLang="zh-CN" sz="1000" b="1"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b="1" dirty="0">
                <a:solidFill>
                  <a:schemeClr val="tx1"/>
                </a:solidFill>
                <a:latin typeface="ＭＳ ゴシック" panose="020B0609070205080204" pitchFamily="49" charset="-128"/>
                <a:ea typeface="ＭＳ ゴシック" panose="020B0609070205080204" pitchFamily="49" charset="-128"/>
              </a:rPr>
              <a:t>共催：岩手大学分子接合技術研究センター、地方独立行政法人 岩手県工業技術センター　</a:t>
            </a:r>
            <a:endParaRPr kumimoji="1" lang="en-US" altLang="ja-JP" sz="1000" b="1"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b="1" dirty="0">
                <a:solidFill>
                  <a:schemeClr val="tx1"/>
                </a:solidFill>
                <a:latin typeface="ＭＳ ゴシック" panose="020B0609070205080204" pitchFamily="49" charset="-128"/>
                <a:ea typeface="ＭＳ ゴシック" panose="020B0609070205080204" pitchFamily="49" charset="-128"/>
              </a:rPr>
              <a:t>後援：公益財団法人 いわて産業振興センター、いわて半導体関連産業集積促進協議会、</a:t>
            </a:r>
            <a:endParaRPr kumimoji="1" lang="en-US" altLang="ja-JP" sz="1000" b="1" dirty="0">
              <a:solidFill>
                <a:schemeClr val="tx1"/>
              </a:solidFill>
              <a:latin typeface="ＭＳ ゴシック" panose="020B0609070205080204" pitchFamily="49" charset="-128"/>
              <a:ea typeface="ＭＳ ゴシック" panose="020B0609070205080204" pitchFamily="49" charset="-128"/>
            </a:endParaRPr>
          </a:p>
          <a:p>
            <a:pPr indent="381000"/>
            <a:r>
              <a:rPr kumimoji="1" lang="ja-JP" altLang="en-US" sz="1000" b="1" dirty="0">
                <a:solidFill>
                  <a:schemeClr val="tx1"/>
                </a:solidFill>
                <a:latin typeface="ＭＳ ゴシック" panose="020B0609070205080204" pitchFamily="49" charset="-128"/>
                <a:ea typeface="ＭＳ ゴシック" panose="020B0609070205080204" pitchFamily="49" charset="-128"/>
              </a:rPr>
              <a:t>いわて自動車産業集積促進協議会、</a:t>
            </a:r>
            <a:r>
              <a:rPr lang="ja-JP" altLang="en-US" sz="1000" b="1" i="0" dirty="0">
                <a:solidFill>
                  <a:schemeClr val="tx1"/>
                </a:solidFill>
                <a:effectLst/>
                <a:latin typeface="ＭＳ ゴシック" panose="020B0609070205080204" pitchFamily="49" charset="-128"/>
                <a:ea typeface="ＭＳ ゴシック" panose="020B0609070205080204" pitchFamily="49" charset="-128"/>
              </a:rPr>
              <a:t>東北ライフサイエンス・インストルメンツ・クラスター、　　　　</a:t>
            </a:r>
            <a:endParaRPr lang="en-US" altLang="ja-JP" sz="1000" b="1"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b="1" dirty="0">
                <a:solidFill>
                  <a:schemeClr val="tx1"/>
                </a:solidFill>
                <a:latin typeface="ＭＳ ゴシック" panose="020B0609070205080204" pitchFamily="49" charset="-128"/>
                <a:ea typeface="ＭＳ ゴシック" panose="020B0609070205080204" pitchFamily="49" charset="-128"/>
              </a:rPr>
              <a:t>　　　いわて医療機器事業化研究会、岩手ネットワークシステム、</a:t>
            </a:r>
            <a:r>
              <a:rPr kumimoji="1" lang="en-US" altLang="ja-JP" sz="1000" b="1" dirty="0">
                <a:solidFill>
                  <a:schemeClr val="tx1"/>
                </a:solidFill>
                <a:latin typeface="ＭＳ ゴシック" panose="020B0609070205080204" pitchFamily="49" charset="-128"/>
                <a:ea typeface="ＭＳ ゴシック" panose="020B0609070205080204" pitchFamily="49" charset="-128"/>
              </a:rPr>
              <a:t>INS</a:t>
            </a:r>
            <a:r>
              <a:rPr kumimoji="1" lang="ja-JP" altLang="en-US" sz="1000" b="1" dirty="0">
                <a:solidFill>
                  <a:schemeClr val="tx1"/>
                </a:solidFill>
                <a:latin typeface="ＭＳ ゴシック" panose="020B0609070205080204" pitchFamily="49" charset="-128"/>
                <a:ea typeface="ＭＳ ゴシック" panose="020B0609070205080204" pitchFamily="49" charset="-128"/>
              </a:rPr>
              <a:t>ポリマー研究会、東北ポリマー懇話会</a:t>
            </a:r>
          </a:p>
        </p:txBody>
      </p:sp>
      <p:sp>
        <p:nvSpPr>
          <p:cNvPr id="6" name="タイトル 1">
            <a:extLst>
              <a:ext uri="{FF2B5EF4-FFF2-40B4-BE49-F238E27FC236}">
                <a16:creationId xmlns:a16="http://schemas.microsoft.com/office/drawing/2014/main" id="{4E0BA4FF-E8E5-A186-B2F3-D921F7371C6D}"/>
              </a:ext>
            </a:extLst>
          </p:cNvPr>
          <p:cNvSpPr txBox="1">
            <a:spLocks/>
          </p:cNvSpPr>
          <p:nvPr/>
        </p:nvSpPr>
        <p:spPr>
          <a:xfrm>
            <a:off x="15054" y="751966"/>
            <a:ext cx="6858001" cy="890123"/>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r>
              <a:rPr lang="ja-JP" altLang="en-US" sz="2200" b="1"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地域イノベーション・エコシステム形成プログラム</a:t>
            </a:r>
          </a:p>
          <a:p>
            <a:r>
              <a:rPr lang="ja-JP" altLang="en-US" sz="2200" b="1" dirty="0" smtClean="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令和</a:t>
            </a:r>
            <a:r>
              <a:rPr lang="ja-JP" altLang="en-US" sz="2200" b="1"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４</a:t>
            </a:r>
            <a:r>
              <a:rPr lang="ja-JP" altLang="en-US" sz="2200" b="1" dirty="0" smtClean="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年度</a:t>
            </a:r>
            <a:r>
              <a:rPr lang="ja-JP" altLang="en-US" sz="2200" b="1"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　シンポジウム</a:t>
            </a:r>
            <a:endParaRPr lang="en-US" altLang="ja-JP" sz="2200" b="1"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p:txBody>
      </p:sp>
      <p:sp>
        <p:nvSpPr>
          <p:cNvPr id="1083" name="正方形/長方形 1082">
            <a:extLst>
              <a:ext uri="{FF2B5EF4-FFF2-40B4-BE49-F238E27FC236}">
                <a16:creationId xmlns:a16="http://schemas.microsoft.com/office/drawing/2014/main" id="{D7DBDAC1-FBBE-EB04-9C58-D56F26A4AF38}"/>
              </a:ext>
            </a:extLst>
          </p:cNvPr>
          <p:cNvSpPr/>
          <p:nvPr/>
        </p:nvSpPr>
        <p:spPr>
          <a:xfrm>
            <a:off x="0" y="0"/>
            <a:ext cx="6873054" cy="6322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49" name="テキスト ボックス 48">
            <a:extLst>
              <a:ext uri="{FF2B5EF4-FFF2-40B4-BE49-F238E27FC236}">
                <a16:creationId xmlns:a16="http://schemas.microsoft.com/office/drawing/2014/main" id="{95F2F6B3-A3E8-DA05-B949-3320064CC360}"/>
              </a:ext>
            </a:extLst>
          </p:cNvPr>
          <p:cNvSpPr txBox="1"/>
          <p:nvPr/>
        </p:nvSpPr>
        <p:spPr>
          <a:xfrm>
            <a:off x="-1" y="76180"/>
            <a:ext cx="6873055" cy="492443"/>
          </a:xfrm>
          <a:prstGeom prst="rect">
            <a:avLst/>
          </a:prstGeom>
          <a:noFill/>
        </p:spPr>
        <p:txBody>
          <a:bodyPr wrap="square" rtlCol="0">
            <a:spAutoFit/>
          </a:bodyPr>
          <a:lstStyle/>
          <a:p>
            <a:pPr algn="ctr"/>
            <a:r>
              <a:rPr lang="ja-JP" altLang="ja-JP" sz="1300" b="1" dirty="0">
                <a:effectLst>
                  <a:outerShdw blurRad="38100" dist="38100" dir="2700000" algn="tl">
                    <a:srgbClr val="000000">
                      <a:alpha val="43137"/>
                    </a:srgbClr>
                  </a:outerShdw>
                </a:effectLst>
                <a:latin typeface="+mj-ea"/>
                <a:ea typeface="+mj-ea"/>
                <a:cs typeface="Times New Roman" panose="02020603050405020304" pitchFamily="18" charset="0"/>
              </a:rPr>
              <a:t>文部科学省</a:t>
            </a:r>
            <a:endParaRPr lang="en-US" altLang="ja-JP" sz="1300" b="1" dirty="0">
              <a:effectLst>
                <a:outerShdw blurRad="38100" dist="38100" dir="2700000" algn="tl">
                  <a:srgbClr val="000000">
                    <a:alpha val="43137"/>
                  </a:srgbClr>
                </a:outerShdw>
              </a:effectLst>
              <a:latin typeface="+mj-ea"/>
              <a:ea typeface="+mj-ea"/>
              <a:cs typeface="Times New Roman" panose="02020603050405020304" pitchFamily="18" charset="0"/>
            </a:endParaRPr>
          </a:p>
          <a:p>
            <a:pPr algn="ctr"/>
            <a:r>
              <a:rPr lang="ja-JP" altLang="ja-JP" sz="1300" b="1" dirty="0">
                <a:effectLst>
                  <a:outerShdw blurRad="38100" dist="38100" dir="2700000" algn="tl">
                    <a:srgbClr val="000000">
                      <a:alpha val="43137"/>
                    </a:srgbClr>
                  </a:outerShdw>
                </a:effectLst>
                <a:latin typeface="+mj-ea"/>
                <a:ea typeface="+mj-ea"/>
                <a:cs typeface="Times New Roman" panose="02020603050405020304" pitchFamily="18" charset="0"/>
              </a:rPr>
              <a:t>地域イノベーション・エコシステム形成プログラム（岩手地域）</a:t>
            </a:r>
            <a:endParaRPr kumimoji="1" lang="ja-JP" altLang="en-US" sz="1300" b="1" dirty="0">
              <a:effectLst>
                <a:outerShdw blurRad="38100" dist="38100" dir="2700000" algn="tl">
                  <a:srgbClr val="000000">
                    <a:alpha val="43137"/>
                  </a:srgbClr>
                </a:outerShdw>
              </a:effectLst>
              <a:latin typeface="+mj-ea"/>
              <a:ea typeface="+mj-ea"/>
            </a:endParaRPr>
          </a:p>
        </p:txBody>
      </p:sp>
      <p:pic>
        <p:nvPicPr>
          <p:cNvPr id="50" name="Picture 4" descr="ソース画像を表示">
            <a:extLst>
              <a:ext uri="{FF2B5EF4-FFF2-40B4-BE49-F238E27FC236}">
                <a16:creationId xmlns:a16="http://schemas.microsoft.com/office/drawing/2014/main" id="{A3A4CA05-3EB0-DB14-3C52-96F325D5865F}"/>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50000" t="16207" r="16482" b="15473"/>
          <a:stretch/>
        </p:blipFill>
        <p:spPr bwMode="auto">
          <a:xfrm>
            <a:off x="177800" y="0"/>
            <a:ext cx="611501" cy="628393"/>
          </a:xfrm>
          <a:prstGeom prst="rect">
            <a:avLst/>
          </a:prstGeom>
          <a:noFill/>
          <a:extLst>
            <a:ext uri="{909E8E84-426E-40DD-AFC4-6F175D3DCCD1}">
              <a14:hiddenFill xmlns:a14="http://schemas.microsoft.com/office/drawing/2010/main">
                <a:solidFill>
                  <a:srgbClr val="FFFFFF"/>
                </a:solidFill>
              </a14:hiddenFill>
            </a:ext>
          </a:extLst>
        </p:spPr>
      </p:pic>
      <p:pic>
        <p:nvPicPr>
          <p:cNvPr id="1067" name="Picture 9" descr="Innovation Ecosystem Iwate">
            <a:extLst>
              <a:ext uri="{FF2B5EF4-FFF2-40B4-BE49-F238E27FC236}">
                <a16:creationId xmlns:a16="http://schemas.microsoft.com/office/drawing/2014/main" id="{B79CCF41-CE8B-B19B-FC26-C33C7954AEA8}"/>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1" r="78883" b="-27339"/>
          <a:stretch/>
        </p:blipFill>
        <p:spPr bwMode="auto">
          <a:xfrm>
            <a:off x="5855750" y="67260"/>
            <a:ext cx="814270" cy="523221"/>
          </a:xfrm>
          <a:prstGeom prst="rect">
            <a:avLst/>
          </a:prstGeom>
          <a:noFill/>
          <a:extLst>
            <a:ext uri="{909E8E84-426E-40DD-AFC4-6F175D3DCCD1}">
              <a14:hiddenFill xmlns:a14="http://schemas.microsoft.com/office/drawing/2010/main">
                <a:solidFill>
                  <a:srgbClr val="FFFFFF"/>
                </a:solidFill>
              </a14:hiddenFill>
            </a:ext>
          </a:extLst>
        </p:spPr>
      </p:pic>
      <p:pic>
        <p:nvPicPr>
          <p:cNvPr id="1068" name="Picture 9" descr="Innovation Ecosystem Iwate">
            <a:extLst>
              <a:ext uri="{FF2B5EF4-FFF2-40B4-BE49-F238E27FC236}">
                <a16:creationId xmlns:a16="http://schemas.microsoft.com/office/drawing/2014/main" id="{B3EF3172-8973-D1AA-F079-630316A24A13}"/>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1608" t="6484"/>
          <a:stretch/>
        </p:blipFill>
        <p:spPr bwMode="auto">
          <a:xfrm>
            <a:off x="5683651" y="500191"/>
            <a:ext cx="1178589" cy="149817"/>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a16="http://schemas.microsoft.com/office/drawing/2014/main" id="{7E468CFE-4817-32C6-73AC-1DFBBF234B72}"/>
              </a:ext>
            </a:extLst>
          </p:cNvPr>
          <p:cNvSpPr txBox="1"/>
          <p:nvPr/>
        </p:nvSpPr>
        <p:spPr>
          <a:xfrm>
            <a:off x="110059" y="3245824"/>
            <a:ext cx="5484880" cy="1015663"/>
          </a:xfrm>
          <a:prstGeom prst="rect">
            <a:avLst/>
          </a:prstGeom>
          <a:solidFill>
            <a:schemeClr val="accent4">
              <a:lumMod val="20000"/>
              <a:lumOff val="80000"/>
            </a:schemeClr>
          </a:solidFill>
        </p:spPr>
        <p:txBody>
          <a:bodyPr wrap="square" lIns="0" rIns="0">
            <a:spAutoFit/>
          </a:bodyPr>
          <a:lstStyle/>
          <a:p>
            <a:r>
              <a:rPr lang="ja-JP" altLang="en-US" sz="1200" b="1" dirty="0">
                <a:latin typeface="ＭＳ ゴシック" panose="020B0609070205080204" pitchFamily="49" charset="-128"/>
                <a:ea typeface="ＭＳ ゴシック" panose="020B0609070205080204" pitchFamily="49" charset="-128"/>
              </a:rPr>
              <a:t>　岩手大学と岩手県は、文部科学省事業「地域イノベーション・エコシステム形成プログラム」に</a:t>
            </a:r>
            <a:r>
              <a:rPr lang="ja-JP" altLang="en-US" sz="1200" b="1" dirty="0" smtClean="0">
                <a:latin typeface="ＭＳ ゴシック" panose="020B0609070205080204" pitchFamily="49" charset="-128"/>
                <a:ea typeface="ＭＳ ゴシック" panose="020B0609070205080204" pitchFamily="49" charset="-128"/>
              </a:rPr>
              <a:t>おいて、エレクトロニクス</a:t>
            </a:r>
            <a:r>
              <a:rPr lang="ja-JP" altLang="en-US" sz="1200" b="1" dirty="0">
                <a:latin typeface="ＭＳ ゴシック" panose="020B0609070205080204" pitchFamily="49" charset="-128"/>
                <a:ea typeface="ＭＳ ゴシック" panose="020B0609070205080204" pitchFamily="49" charset="-128"/>
              </a:rPr>
              <a:t>実装分野への応用を目指した「分子接合技術」と「特殊樹脂精密合成技術」の研究開発を実施しています</a:t>
            </a:r>
            <a:r>
              <a:rPr lang="ja-JP" altLang="en-US" sz="1200" b="1" dirty="0" smtClean="0">
                <a:latin typeface="ＭＳ ゴシック" panose="020B0609070205080204" pitchFamily="49" charset="-128"/>
                <a:ea typeface="ＭＳ ゴシック" panose="020B0609070205080204" pitchFamily="49" charset="-128"/>
              </a:rPr>
              <a:t>。</a:t>
            </a:r>
            <a:endParaRPr lang="en-US" altLang="ja-JP" sz="1200" b="1" dirty="0" smtClean="0">
              <a:latin typeface="ＭＳ ゴシック" panose="020B0609070205080204" pitchFamily="49" charset="-128"/>
              <a:ea typeface="ＭＳ ゴシック" panose="020B0609070205080204" pitchFamily="49" charset="-128"/>
            </a:endParaRPr>
          </a:p>
          <a:p>
            <a:r>
              <a:rPr lang="ja-JP" altLang="en-US" sz="1200" b="1" dirty="0" smtClean="0">
                <a:latin typeface="ＭＳ ゴシック" panose="020B0609070205080204" pitchFamily="49" charset="-128"/>
                <a:ea typeface="ＭＳ ゴシック" panose="020B0609070205080204" pitchFamily="49" charset="-128"/>
              </a:rPr>
              <a:t>　本シンポジウム</a:t>
            </a:r>
            <a:r>
              <a:rPr lang="ja-JP" altLang="en-US" sz="1200" b="1" dirty="0">
                <a:latin typeface="ＭＳ ゴシック" panose="020B0609070205080204" pitchFamily="49" charset="-128"/>
                <a:ea typeface="ＭＳ ゴシック" panose="020B0609070205080204" pitchFamily="49" charset="-128"/>
              </a:rPr>
              <a:t>では、本事業での研究成果や、地域のものづくり企業における活用事例を紹介し、今後の技術展開の将来性を考えます。</a:t>
            </a:r>
            <a:endParaRPr lang="en-US" altLang="ja-JP" sz="1200" b="1" dirty="0">
              <a:latin typeface="ＭＳ ゴシック" panose="020B0609070205080204" pitchFamily="49" charset="-128"/>
              <a:ea typeface="ＭＳ ゴシック" panose="020B0609070205080204" pitchFamily="49" charset="-128"/>
            </a:endParaRPr>
          </a:p>
        </p:txBody>
      </p:sp>
      <p:sp>
        <p:nvSpPr>
          <p:cNvPr id="8" name="正方形/長方形 7"/>
          <p:cNvSpPr/>
          <p:nvPr/>
        </p:nvSpPr>
        <p:spPr>
          <a:xfrm>
            <a:off x="110060" y="1801898"/>
            <a:ext cx="6261086" cy="11886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rgbClr val="FF0000"/>
                </a:solidFill>
                <a:latin typeface="+mj-ea"/>
                <a:ea typeface="+mj-ea"/>
              </a:rPr>
              <a:t>令和</a:t>
            </a:r>
            <a:r>
              <a:rPr kumimoji="1" lang="en-US" altLang="ja-JP" b="1" dirty="0" smtClean="0">
                <a:solidFill>
                  <a:srgbClr val="FF0000"/>
                </a:solidFill>
                <a:latin typeface="+mj-ea"/>
                <a:ea typeface="+mj-ea"/>
              </a:rPr>
              <a:t>5</a:t>
            </a:r>
            <a:r>
              <a:rPr kumimoji="1" lang="ja-JP" altLang="en-US" b="1" dirty="0" smtClean="0">
                <a:solidFill>
                  <a:srgbClr val="FF0000"/>
                </a:solidFill>
                <a:latin typeface="+mj-ea"/>
                <a:ea typeface="+mj-ea"/>
              </a:rPr>
              <a:t>年</a:t>
            </a:r>
            <a:r>
              <a:rPr kumimoji="1" lang="en-US" altLang="ja-JP" b="1" dirty="0" smtClean="0">
                <a:solidFill>
                  <a:srgbClr val="FF0000"/>
                </a:solidFill>
                <a:latin typeface="+mj-ea"/>
                <a:ea typeface="+mj-ea"/>
              </a:rPr>
              <a:t>3</a:t>
            </a:r>
            <a:r>
              <a:rPr kumimoji="1" lang="ja-JP" altLang="en-US" b="1" dirty="0" smtClean="0">
                <a:solidFill>
                  <a:srgbClr val="FF0000"/>
                </a:solidFill>
                <a:latin typeface="+mj-ea"/>
                <a:ea typeface="+mj-ea"/>
              </a:rPr>
              <a:t>月</a:t>
            </a:r>
            <a:r>
              <a:rPr kumimoji="1" lang="en-US" altLang="ja-JP" b="1" dirty="0" smtClean="0">
                <a:solidFill>
                  <a:srgbClr val="FF0000"/>
                </a:solidFill>
                <a:latin typeface="+mj-ea"/>
                <a:ea typeface="+mj-ea"/>
              </a:rPr>
              <a:t>10</a:t>
            </a:r>
            <a:r>
              <a:rPr kumimoji="1" lang="ja-JP" altLang="en-US" b="1" dirty="0" smtClean="0">
                <a:solidFill>
                  <a:srgbClr val="FF0000"/>
                </a:solidFill>
                <a:latin typeface="+mj-ea"/>
                <a:ea typeface="+mj-ea"/>
              </a:rPr>
              <a:t>日（金）</a:t>
            </a:r>
            <a:r>
              <a:rPr kumimoji="1" lang="en-US" altLang="ja-JP" b="1" dirty="0" smtClean="0">
                <a:solidFill>
                  <a:srgbClr val="FF0000"/>
                </a:solidFill>
                <a:latin typeface="+mj-ea"/>
                <a:ea typeface="+mj-ea"/>
              </a:rPr>
              <a:t>14:00</a:t>
            </a:r>
            <a:r>
              <a:rPr kumimoji="1" lang="ja-JP" altLang="en-US" b="1" dirty="0" smtClean="0">
                <a:solidFill>
                  <a:srgbClr val="FF0000"/>
                </a:solidFill>
                <a:latin typeface="+mj-ea"/>
                <a:ea typeface="+mj-ea"/>
              </a:rPr>
              <a:t>～</a:t>
            </a:r>
            <a:r>
              <a:rPr kumimoji="1" lang="en-US" altLang="ja-JP" b="1" dirty="0" smtClean="0">
                <a:solidFill>
                  <a:srgbClr val="FF0000"/>
                </a:solidFill>
                <a:latin typeface="+mj-ea"/>
                <a:ea typeface="+mj-ea"/>
              </a:rPr>
              <a:t>17:00</a:t>
            </a:r>
            <a:r>
              <a:rPr kumimoji="1" lang="ja-JP" altLang="en-US" sz="1600" b="1" dirty="0" smtClean="0">
                <a:solidFill>
                  <a:srgbClr val="FF0000"/>
                </a:solidFill>
                <a:latin typeface="+mj-ea"/>
                <a:ea typeface="+mj-ea"/>
              </a:rPr>
              <a:t>（</a:t>
            </a:r>
            <a:r>
              <a:rPr kumimoji="1" lang="en-US" altLang="ja-JP" sz="1600" b="1" dirty="0" smtClean="0">
                <a:solidFill>
                  <a:srgbClr val="FF0000"/>
                </a:solidFill>
                <a:latin typeface="+mj-ea"/>
                <a:ea typeface="+mj-ea"/>
              </a:rPr>
              <a:t>13:30</a:t>
            </a:r>
            <a:r>
              <a:rPr kumimoji="1" lang="ja-JP" altLang="en-US" sz="1600" b="1" dirty="0" smtClean="0">
                <a:solidFill>
                  <a:srgbClr val="FF0000"/>
                </a:solidFill>
                <a:latin typeface="+mj-ea"/>
                <a:ea typeface="+mj-ea"/>
              </a:rPr>
              <a:t>受付開始）</a:t>
            </a:r>
            <a:endParaRPr kumimoji="1" lang="en-US" altLang="ja-JP" sz="1600" b="1" dirty="0" smtClean="0">
              <a:solidFill>
                <a:srgbClr val="FF0000"/>
              </a:solidFill>
              <a:latin typeface="+mj-ea"/>
              <a:ea typeface="+mj-ea"/>
            </a:endParaRPr>
          </a:p>
          <a:p>
            <a:r>
              <a:rPr kumimoji="1" lang="ja-JP" altLang="en-US" b="1" dirty="0" smtClean="0">
                <a:solidFill>
                  <a:srgbClr val="FF0000"/>
                </a:solidFill>
                <a:latin typeface="+mj-ea"/>
                <a:ea typeface="+mj-ea"/>
              </a:rPr>
              <a:t>会場　アートホテル盛岡 ３</a:t>
            </a:r>
            <a:r>
              <a:rPr kumimoji="1" lang="en-US" altLang="ja-JP" b="1" dirty="0" smtClean="0">
                <a:solidFill>
                  <a:srgbClr val="FF0000"/>
                </a:solidFill>
                <a:latin typeface="+mj-ea"/>
                <a:ea typeface="+mj-ea"/>
              </a:rPr>
              <a:t>F </a:t>
            </a:r>
            <a:r>
              <a:rPr kumimoji="1" lang="ja-JP" altLang="en-US" b="1" dirty="0" smtClean="0">
                <a:solidFill>
                  <a:srgbClr val="FF0000"/>
                </a:solidFill>
                <a:latin typeface="+mj-ea"/>
                <a:ea typeface="+mj-ea"/>
              </a:rPr>
              <a:t>鳳凰の間</a:t>
            </a:r>
            <a:endParaRPr kumimoji="1" lang="en-US" altLang="ja-JP" b="1" dirty="0" smtClean="0">
              <a:solidFill>
                <a:srgbClr val="FF0000"/>
              </a:solidFill>
              <a:latin typeface="+mj-ea"/>
              <a:ea typeface="+mj-ea"/>
            </a:endParaRPr>
          </a:p>
          <a:p>
            <a:r>
              <a:rPr kumimoji="1" lang="ja-JP" altLang="en-US" b="1" dirty="0">
                <a:solidFill>
                  <a:srgbClr val="FF0000"/>
                </a:solidFill>
                <a:latin typeface="+mj-ea"/>
                <a:ea typeface="+mj-ea"/>
              </a:rPr>
              <a:t>　</a:t>
            </a:r>
            <a:r>
              <a:rPr kumimoji="1" lang="ja-JP" altLang="en-US" b="1" dirty="0" smtClean="0">
                <a:solidFill>
                  <a:srgbClr val="FF0000"/>
                </a:solidFill>
                <a:latin typeface="+mj-ea"/>
                <a:ea typeface="+mj-ea"/>
              </a:rPr>
              <a:t>　　（盛岡市大通</a:t>
            </a:r>
            <a:r>
              <a:rPr kumimoji="1" lang="en-US" altLang="ja-JP" b="1" dirty="0" smtClean="0">
                <a:solidFill>
                  <a:srgbClr val="FF0000"/>
                </a:solidFill>
                <a:latin typeface="+mj-ea"/>
                <a:ea typeface="+mj-ea"/>
              </a:rPr>
              <a:t>3-3-18</a:t>
            </a:r>
            <a:r>
              <a:rPr kumimoji="1" lang="ja-JP" altLang="en-US" b="1" dirty="0" smtClean="0">
                <a:solidFill>
                  <a:srgbClr val="FF0000"/>
                </a:solidFill>
                <a:latin typeface="+mj-ea"/>
                <a:ea typeface="+mj-ea"/>
              </a:rPr>
              <a:t>）</a:t>
            </a:r>
            <a:endParaRPr kumimoji="1" lang="en-US" altLang="ja-JP" b="1" dirty="0" smtClean="0">
              <a:solidFill>
                <a:srgbClr val="FF0000"/>
              </a:solidFill>
              <a:latin typeface="+mj-ea"/>
              <a:ea typeface="+mj-ea"/>
            </a:endParaRPr>
          </a:p>
          <a:p>
            <a:r>
              <a:rPr kumimoji="1" lang="ja-JP" altLang="en-US" sz="1200" b="1" dirty="0" smtClean="0">
                <a:solidFill>
                  <a:srgbClr val="FF0000"/>
                </a:solidFill>
                <a:latin typeface="+mj-ea"/>
                <a:ea typeface="+mj-ea"/>
              </a:rPr>
              <a:t>申込方法　要事前申込　</a:t>
            </a:r>
            <a:r>
              <a:rPr kumimoji="1" lang="ja-JP" altLang="en-US" sz="1200" b="1" dirty="0">
                <a:solidFill>
                  <a:srgbClr val="FF0000"/>
                </a:solidFill>
                <a:latin typeface="+mj-ea"/>
                <a:ea typeface="+mj-ea"/>
              </a:rPr>
              <a:t>令和</a:t>
            </a:r>
            <a:r>
              <a:rPr kumimoji="1" lang="en-US" altLang="ja-JP" sz="1200" b="1" dirty="0">
                <a:solidFill>
                  <a:srgbClr val="FF0000"/>
                </a:solidFill>
                <a:latin typeface="+mj-ea"/>
                <a:ea typeface="+mj-ea"/>
              </a:rPr>
              <a:t>5</a:t>
            </a:r>
            <a:r>
              <a:rPr kumimoji="1" lang="ja-JP" altLang="en-US" sz="1200" b="1" dirty="0">
                <a:solidFill>
                  <a:srgbClr val="FF0000"/>
                </a:solidFill>
                <a:latin typeface="+mj-ea"/>
                <a:ea typeface="+mj-ea"/>
              </a:rPr>
              <a:t>年</a:t>
            </a:r>
            <a:r>
              <a:rPr kumimoji="1" lang="en-US" altLang="ja-JP" sz="1200" b="1" dirty="0">
                <a:solidFill>
                  <a:srgbClr val="FF0000"/>
                </a:solidFill>
                <a:latin typeface="+mj-ea"/>
                <a:ea typeface="+mj-ea"/>
              </a:rPr>
              <a:t>3</a:t>
            </a:r>
            <a:r>
              <a:rPr kumimoji="1" lang="ja-JP" altLang="en-US" sz="1200" b="1" dirty="0">
                <a:solidFill>
                  <a:srgbClr val="FF0000"/>
                </a:solidFill>
                <a:latin typeface="+mj-ea"/>
                <a:ea typeface="+mj-ea"/>
              </a:rPr>
              <a:t>月</a:t>
            </a:r>
            <a:r>
              <a:rPr kumimoji="1" lang="en-US" altLang="ja-JP" sz="1200" b="1" dirty="0">
                <a:solidFill>
                  <a:srgbClr val="FF0000"/>
                </a:solidFill>
                <a:latin typeface="+mj-ea"/>
                <a:ea typeface="+mj-ea"/>
              </a:rPr>
              <a:t>8</a:t>
            </a:r>
            <a:r>
              <a:rPr kumimoji="1" lang="ja-JP" altLang="en-US" sz="1200" b="1" dirty="0" smtClean="0">
                <a:solidFill>
                  <a:srgbClr val="FF0000"/>
                </a:solidFill>
                <a:latin typeface="+mj-ea"/>
                <a:ea typeface="+mj-ea"/>
              </a:rPr>
              <a:t>日（水）締切　</a:t>
            </a:r>
            <a:r>
              <a:rPr kumimoji="1" lang="ja-JP" altLang="en-US" sz="1200" b="1" dirty="0">
                <a:solidFill>
                  <a:srgbClr val="FF0000"/>
                </a:solidFill>
                <a:latin typeface="+mj-ea"/>
                <a:ea typeface="+mj-ea"/>
              </a:rPr>
              <a:t>　</a:t>
            </a:r>
            <a:r>
              <a:rPr kumimoji="1" lang="ja-JP" altLang="en-US" sz="1200" b="1" dirty="0" smtClean="0">
                <a:solidFill>
                  <a:srgbClr val="FF0000"/>
                </a:solidFill>
                <a:latin typeface="+mj-ea"/>
                <a:ea typeface="+mj-ea"/>
              </a:rPr>
              <a:t>　　　　</a:t>
            </a:r>
            <a:endParaRPr kumimoji="1" lang="en-US" altLang="ja-JP" sz="1200" b="1" dirty="0" smtClean="0">
              <a:solidFill>
                <a:srgbClr val="FF0000"/>
              </a:solidFill>
              <a:latin typeface="+mj-ea"/>
              <a:ea typeface="+mj-ea"/>
            </a:endParaRPr>
          </a:p>
          <a:p>
            <a:r>
              <a:rPr kumimoji="1" lang="ja-JP" altLang="en-US" sz="1200" b="1" dirty="0" smtClean="0">
                <a:solidFill>
                  <a:srgbClr val="FF0000"/>
                </a:solidFill>
                <a:latin typeface="+mj-ea"/>
                <a:ea typeface="+mj-ea"/>
              </a:rPr>
              <a:t>参加</a:t>
            </a:r>
            <a:r>
              <a:rPr kumimoji="1" lang="ja-JP" altLang="en-US" sz="1200" b="1" dirty="0">
                <a:solidFill>
                  <a:srgbClr val="FF0000"/>
                </a:solidFill>
                <a:latin typeface="+mj-ea"/>
                <a:ea typeface="+mj-ea"/>
              </a:rPr>
              <a:t>の方は事前に申込みフォームに入力下さい</a:t>
            </a:r>
            <a:r>
              <a:rPr kumimoji="1" lang="ja-JP" altLang="en-US" sz="1200" b="1" dirty="0" smtClean="0">
                <a:solidFill>
                  <a:srgbClr val="FF0000"/>
                </a:solidFill>
                <a:latin typeface="+mj-ea"/>
                <a:ea typeface="+mj-ea"/>
              </a:rPr>
              <a:t>。</a:t>
            </a:r>
            <a:endParaRPr kumimoji="1" lang="en-US" altLang="ja-JP" sz="1200" b="1" dirty="0" smtClean="0">
              <a:solidFill>
                <a:srgbClr val="FF0000"/>
              </a:solidFill>
              <a:latin typeface="+mj-ea"/>
              <a:ea typeface="+mj-ea"/>
            </a:endParaRPr>
          </a:p>
        </p:txBody>
      </p:sp>
      <p:grpSp>
        <p:nvGrpSpPr>
          <p:cNvPr id="12" name="グループ化 11"/>
          <p:cNvGrpSpPr/>
          <p:nvPr/>
        </p:nvGrpSpPr>
        <p:grpSpPr>
          <a:xfrm>
            <a:off x="4323144" y="2113427"/>
            <a:ext cx="883487" cy="886141"/>
            <a:chOff x="5454550" y="3507462"/>
            <a:chExt cx="883487" cy="886141"/>
          </a:xfrm>
        </p:grpSpPr>
        <p:sp>
          <p:nvSpPr>
            <p:cNvPr id="1036" name="正方形/長方形 1035">
              <a:extLst>
                <a:ext uri="{FF2B5EF4-FFF2-40B4-BE49-F238E27FC236}">
                  <a16:creationId xmlns:a16="http://schemas.microsoft.com/office/drawing/2014/main" id="{D0D30339-7BEB-B426-EDD7-DB74D1269B97}"/>
                </a:ext>
              </a:extLst>
            </p:cNvPr>
            <p:cNvSpPr/>
            <p:nvPr/>
          </p:nvSpPr>
          <p:spPr>
            <a:xfrm>
              <a:off x="5454550" y="3507462"/>
              <a:ext cx="883487" cy="88614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rPr>
                <a:t>QR</a:t>
              </a:r>
            </a:p>
            <a:p>
              <a:pPr algn="ctr"/>
              <a:r>
                <a:rPr kumimoji="1" lang="ja-JP" altLang="en-US" sz="1200" dirty="0">
                  <a:solidFill>
                    <a:schemeClr val="tx1"/>
                  </a:solidFill>
                </a:rPr>
                <a:t>コード</a:t>
              </a:r>
              <a:endParaRPr kumimoji="1" lang="en-US" altLang="ja-JP" sz="1200" dirty="0">
                <a:solidFill>
                  <a:schemeClr val="tx1"/>
                </a:solidFill>
              </a:endParaRPr>
            </a:p>
            <a:p>
              <a:pPr algn="ctr"/>
              <a:r>
                <a:rPr kumimoji="1" lang="ja-JP" altLang="en-US" sz="1200" dirty="0">
                  <a:solidFill>
                    <a:schemeClr val="tx1"/>
                  </a:solidFill>
                </a:rPr>
                <a:t>示</a:t>
              </a:r>
            </a:p>
          </p:txBody>
        </p:sp>
        <p:pic>
          <p:nvPicPr>
            <p:cNvPr id="2" name="図 1">
              <a:extLst>
                <a:ext uri="{FF2B5EF4-FFF2-40B4-BE49-F238E27FC236}">
                  <a16:creationId xmlns:a16="http://schemas.microsoft.com/office/drawing/2014/main" id="{845BDFE6-4583-9553-2E50-4804FBEFF23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471204" y="3523451"/>
              <a:ext cx="861753" cy="855531"/>
            </a:xfrm>
            <a:prstGeom prst="rect">
              <a:avLst/>
            </a:prstGeom>
          </p:spPr>
        </p:pic>
      </p:grpSp>
      <p:grpSp>
        <p:nvGrpSpPr>
          <p:cNvPr id="11" name="グループ化 10"/>
          <p:cNvGrpSpPr/>
          <p:nvPr/>
        </p:nvGrpSpPr>
        <p:grpSpPr>
          <a:xfrm>
            <a:off x="5351188" y="2097136"/>
            <a:ext cx="1390346" cy="1239886"/>
            <a:chOff x="5262352" y="3863360"/>
            <a:chExt cx="1429805" cy="1699846"/>
          </a:xfrm>
        </p:grpSpPr>
        <p:sp>
          <p:nvSpPr>
            <p:cNvPr id="10" name="星 7 9"/>
            <p:cNvSpPr/>
            <p:nvPr/>
          </p:nvSpPr>
          <p:spPr>
            <a:xfrm>
              <a:off x="5262352" y="3863360"/>
              <a:ext cx="1429805" cy="1699846"/>
            </a:xfrm>
            <a:prstGeom prst="star7">
              <a:avLst>
                <a:gd name="adj" fmla="val 30668"/>
                <a:gd name="hf" fmla="val 102572"/>
                <a:gd name="vf" fmla="val 105210"/>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rgbClr val="FF0000"/>
                </a:solidFill>
              </a:endParaRPr>
            </a:p>
          </p:txBody>
        </p:sp>
        <p:sp>
          <p:nvSpPr>
            <p:cNvPr id="1034" name="テキスト ボックス 1033">
              <a:extLst>
                <a:ext uri="{FF2B5EF4-FFF2-40B4-BE49-F238E27FC236}">
                  <a16:creationId xmlns:a16="http://schemas.microsoft.com/office/drawing/2014/main" id="{E0DB226B-F021-1771-134E-37F0FCABC9A3}"/>
                </a:ext>
              </a:extLst>
            </p:cNvPr>
            <p:cNvSpPr txBox="1"/>
            <p:nvPr/>
          </p:nvSpPr>
          <p:spPr>
            <a:xfrm>
              <a:off x="5513021" y="4453004"/>
              <a:ext cx="928466" cy="569387"/>
            </a:xfrm>
            <a:prstGeom prst="rect">
              <a:avLst/>
            </a:prstGeom>
            <a:noFill/>
          </p:spPr>
          <p:txBody>
            <a:bodyPr wrap="square" rtlCol="0">
              <a:spAutoFit/>
            </a:bodyPr>
            <a:lstStyle/>
            <a:p>
              <a:pPr algn="ctr"/>
              <a:r>
                <a:rPr kumimoji="1" lang="ja-JP" altLang="en-US" sz="1300" dirty="0" smtClean="0">
                  <a:solidFill>
                    <a:srgbClr val="E82D0E"/>
                  </a:solidFill>
                </a:rPr>
                <a:t>参  </a:t>
              </a:r>
              <a:r>
                <a:rPr kumimoji="1" lang="ja-JP" altLang="en-US" sz="1300" dirty="0">
                  <a:solidFill>
                    <a:srgbClr val="E82D0E"/>
                  </a:solidFill>
                </a:rPr>
                <a:t>加  </a:t>
              </a:r>
              <a:r>
                <a:rPr kumimoji="1" lang="ja-JP" altLang="en-US" sz="1300" dirty="0" smtClean="0">
                  <a:solidFill>
                    <a:srgbClr val="E82D0E"/>
                  </a:solidFill>
                </a:rPr>
                <a:t>費</a:t>
              </a:r>
              <a:endParaRPr kumimoji="1" lang="en-US" altLang="ja-JP" sz="1300" dirty="0">
                <a:solidFill>
                  <a:srgbClr val="E82D0E"/>
                </a:solidFill>
              </a:endParaRPr>
            </a:p>
            <a:p>
              <a:pPr algn="ctr"/>
              <a:r>
                <a:rPr kumimoji="1" lang="ja-JP" altLang="en-US" b="1" dirty="0" smtClean="0">
                  <a:solidFill>
                    <a:srgbClr val="E82D0E"/>
                  </a:solidFill>
                </a:rPr>
                <a:t>無料</a:t>
              </a:r>
              <a:endParaRPr kumimoji="1" lang="en-US" altLang="ja-JP" sz="1400" b="1" dirty="0">
                <a:solidFill>
                  <a:srgbClr val="E82D0E"/>
                </a:solidFill>
              </a:endParaRPr>
            </a:p>
          </p:txBody>
        </p:sp>
      </p:grpSp>
      <p:sp>
        <p:nvSpPr>
          <p:cNvPr id="52" name="フローチャート: 代替処理 51"/>
          <p:cNvSpPr/>
          <p:nvPr/>
        </p:nvSpPr>
        <p:spPr>
          <a:xfrm>
            <a:off x="177800" y="4366248"/>
            <a:ext cx="1169138" cy="233307"/>
          </a:xfrm>
          <a:prstGeom prst="flowChartAlternate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プログラム</a:t>
            </a:r>
          </a:p>
        </p:txBody>
      </p:sp>
      <p:sp>
        <p:nvSpPr>
          <p:cNvPr id="53" name="テキスト ボックス 52">
            <a:extLst>
              <a:ext uri="{FF2B5EF4-FFF2-40B4-BE49-F238E27FC236}">
                <a16:creationId xmlns:a16="http://schemas.microsoft.com/office/drawing/2014/main" id="{AC5EA440-777A-1626-FF0F-925166F8F9FE}"/>
              </a:ext>
            </a:extLst>
          </p:cNvPr>
          <p:cNvSpPr txBox="1"/>
          <p:nvPr/>
        </p:nvSpPr>
        <p:spPr>
          <a:xfrm>
            <a:off x="4274085" y="6706368"/>
            <a:ext cx="2467449" cy="461665"/>
          </a:xfrm>
          <a:prstGeom prst="rect">
            <a:avLst/>
          </a:prstGeom>
          <a:noFill/>
        </p:spPr>
        <p:txBody>
          <a:bodyPr wrap="square" lIns="0" rIns="0">
            <a:spAutoFit/>
          </a:bodyPr>
          <a:lstStyle/>
          <a:p>
            <a:r>
              <a:rPr lang="ja-JP" altLang="en-US" sz="1200" b="1" dirty="0">
                <a:latin typeface="+mj-ea"/>
                <a:ea typeface="+mj-ea"/>
              </a:rPr>
              <a:t>高密着平滑めっき、異種材料結合、</a:t>
            </a:r>
            <a:endParaRPr lang="en-US" altLang="ja-JP" sz="1200" b="1" dirty="0">
              <a:latin typeface="+mj-ea"/>
              <a:ea typeface="+mj-ea"/>
            </a:endParaRPr>
          </a:p>
          <a:p>
            <a:r>
              <a:rPr lang="ja-JP" altLang="en-US" sz="1200" b="1" dirty="0">
                <a:latin typeface="+mj-ea"/>
                <a:ea typeface="+mj-ea"/>
              </a:rPr>
              <a:t>三次元配線、新規低誘電樹脂材料</a:t>
            </a:r>
          </a:p>
        </p:txBody>
      </p:sp>
      <p:sp>
        <p:nvSpPr>
          <p:cNvPr id="54" name="フローチャート: 代替処理 53"/>
          <p:cNvSpPr/>
          <p:nvPr/>
        </p:nvSpPr>
        <p:spPr>
          <a:xfrm>
            <a:off x="4338670" y="6467164"/>
            <a:ext cx="2032475" cy="263352"/>
          </a:xfrm>
          <a:prstGeom prst="flowChartAlternate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技術の特徴</a:t>
            </a:r>
          </a:p>
        </p:txBody>
      </p:sp>
      <p:sp>
        <p:nvSpPr>
          <p:cNvPr id="3" name="正方形/長方形 2"/>
          <p:cNvSpPr/>
          <p:nvPr/>
        </p:nvSpPr>
        <p:spPr>
          <a:xfrm>
            <a:off x="4321153" y="3013643"/>
            <a:ext cx="885825" cy="1686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b="1" dirty="0" smtClean="0"/>
              <a:t>申込みフォーム</a:t>
            </a:r>
            <a:endParaRPr kumimoji="1" lang="en-US" altLang="ja-JP" sz="700" b="1" dirty="0" smtClean="0"/>
          </a:p>
        </p:txBody>
      </p:sp>
    </p:spTree>
    <p:extLst>
      <p:ext uri="{BB962C8B-B14F-4D97-AF65-F5344CB8AC3E}">
        <p14:creationId xmlns:p14="http://schemas.microsoft.com/office/powerpoint/2010/main" val="30822323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 name="図 47">
            <a:extLst>
              <a:ext uri="{FF2B5EF4-FFF2-40B4-BE49-F238E27FC236}">
                <a16:creationId xmlns:a16="http://schemas.microsoft.com/office/drawing/2014/main" id="{23294BAC-0E1D-BC3B-9FEE-B9736D7B500F}"/>
              </a:ext>
            </a:extLst>
          </p:cNvPr>
          <p:cNvPicPr>
            <a:picLocks noChangeAspect="1"/>
          </p:cNvPicPr>
          <p:nvPr/>
        </p:nvPicPr>
        <p:blipFill rotWithShape="1">
          <a:blip r:embed="rId3"/>
          <a:srcRect l="34839" b="17448"/>
          <a:stretch/>
        </p:blipFill>
        <p:spPr>
          <a:xfrm>
            <a:off x="-47385" y="0"/>
            <a:ext cx="7225425" cy="9144000"/>
          </a:xfrm>
          <a:prstGeom prst="rect">
            <a:avLst/>
          </a:prstGeom>
        </p:spPr>
      </p:pic>
      <p:sp>
        <p:nvSpPr>
          <p:cNvPr id="6" name="タイトル 1">
            <a:extLst>
              <a:ext uri="{FF2B5EF4-FFF2-40B4-BE49-F238E27FC236}">
                <a16:creationId xmlns:a16="http://schemas.microsoft.com/office/drawing/2014/main" id="{4E0BA4FF-E8E5-A186-B2F3-D921F7371C6D}"/>
              </a:ext>
            </a:extLst>
          </p:cNvPr>
          <p:cNvSpPr txBox="1">
            <a:spLocks/>
          </p:cNvSpPr>
          <p:nvPr/>
        </p:nvSpPr>
        <p:spPr>
          <a:xfrm>
            <a:off x="15054" y="751966"/>
            <a:ext cx="6858001" cy="890123"/>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r>
              <a:rPr lang="ja-JP" altLang="en-US" sz="2200" b="1" dirty="0">
                <a:effectLst>
                  <a:outerShdw blurRad="38100" dist="38100" dir="2700000" algn="tl">
                    <a:srgbClr val="000000">
                      <a:alpha val="43137"/>
                    </a:srgbClr>
                  </a:outerShdw>
                </a:effectLst>
                <a:latin typeface="+mn-ea"/>
                <a:ea typeface="+mn-ea"/>
              </a:rPr>
              <a:t>地域イノベーション・エコシステム形成プログラム</a:t>
            </a:r>
          </a:p>
          <a:p>
            <a:r>
              <a:rPr lang="ja-JP" altLang="en-US" sz="2000" b="1" dirty="0" smtClean="0">
                <a:effectLst>
                  <a:outerShdw blurRad="38100" dist="38100" dir="2700000" algn="tl">
                    <a:srgbClr val="000000">
                      <a:alpha val="43137"/>
                    </a:srgbClr>
                  </a:outerShdw>
                </a:effectLst>
                <a:latin typeface="+mn-ea"/>
                <a:ea typeface="+mn-ea"/>
              </a:rPr>
              <a:t>令和</a:t>
            </a:r>
            <a:r>
              <a:rPr lang="ja-JP" altLang="en-US" sz="2000" b="1" dirty="0">
                <a:effectLst>
                  <a:outerShdw blurRad="38100" dist="38100" dir="2700000" algn="tl">
                    <a:srgbClr val="000000">
                      <a:alpha val="43137"/>
                    </a:srgbClr>
                  </a:outerShdw>
                </a:effectLst>
                <a:latin typeface="+mn-ea"/>
                <a:ea typeface="+mn-ea"/>
              </a:rPr>
              <a:t>４</a:t>
            </a:r>
            <a:r>
              <a:rPr lang="ja-JP" altLang="en-US" sz="2000" b="1" dirty="0" smtClean="0">
                <a:effectLst>
                  <a:outerShdw blurRad="38100" dist="38100" dir="2700000" algn="tl">
                    <a:srgbClr val="000000">
                      <a:alpha val="43137"/>
                    </a:srgbClr>
                  </a:outerShdw>
                </a:effectLst>
                <a:latin typeface="+mn-ea"/>
                <a:ea typeface="+mn-ea"/>
              </a:rPr>
              <a:t>年度</a:t>
            </a:r>
            <a:r>
              <a:rPr lang="ja-JP" altLang="en-US" sz="2000" b="1" dirty="0">
                <a:effectLst>
                  <a:outerShdw blurRad="38100" dist="38100" dir="2700000" algn="tl">
                    <a:srgbClr val="000000">
                      <a:alpha val="43137"/>
                    </a:srgbClr>
                  </a:outerShdw>
                </a:effectLst>
                <a:latin typeface="+mn-ea"/>
                <a:ea typeface="+mn-ea"/>
              </a:rPr>
              <a:t>　シンポジウム</a:t>
            </a:r>
            <a:endParaRPr lang="en-US" altLang="ja-JP" sz="2000" b="1" dirty="0">
              <a:effectLst>
                <a:outerShdw blurRad="38100" dist="38100" dir="2700000" algn="tl">
                  <a:srgbClr val="000000">
                    <a:alpha val="43137"/>
                  </a:srgbClr>
                </a:outerShdw>
              </a:effectLst>
              <a:latin typeface="+mn-ea"/>
              <a:ea typeface="+mn-ea"/>
            </a:endParaRPr>
          </a:p>
        </p:txBody>
      </p:sp>
      <p:sp>
        <p:nvSpPr>
          <p:cNvPr id="1083" name="正方形/長方形 1082">
            <a:extLst>
              <a:ext uri="{FF2B5EF4-FFF2-40B4-BE49-F238E27FC236}">
                <a16:creationId xmlns:a16="http://schemas.microsoft.com/office/drawing/2014/main" id="{D7DBDAC1-FBBE-EB04-9C58-D56F26A4AF38}"/>
              </a:ext>
            </a:extLst>
          </p:cNvPr>
          <p:cNvSpPr/>
          <p:nvPr/>
        </p:nvSpPr>
        <p:spPr>
          <a:xfrm>
            <a:off x="0" y="0"/>
            <a:ext cx="6858000" cy="6855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49" name="テキスト ボックス 48">
            <a:extLst>
              <a:ext uri="{FF2B5EF4-FFF2-40B4-BE49-F238E27FC236}">
                <a16:creationId xmlns:a16="http://schemas.microsoft.com/office/drawing/2014/main" id="{95F2F6B3-A3E8-DA05-B949-3320064CC360}"/>
              </a:ext>
            </a:extLst>
          </p:cNvPr>
          <p:cNvSpPr txBox="1"/>
          <p:nvPr/>
        </p:nvSpPr>
        <p:spPr>
          <a:xfrm>
            <a:off x="0" y="98038"/>
            <a:ext cx="6858000" cy="492443"/>
          </a:xfrm>
          <a:prstGeom prst="rect">
            <a:avLst/>
          </a:prstGeom>
          <a:noFill/>
        </p:spPr>
        <p:txBody>
          <a:bodyPr wrap="square" rtlCol="0">
            <a:spAutoFit/>
          </a:bodyPr>
          <a:lstStyle/>
          <a:p>
            <a:pPr algn="ctr"/>
            <a:r>
              <a:rPr lang="ja-JP" altLang="ja-JP" sz="1300" b="1" dirty="0">
                <a:effectLst>
                  <a:outerShdw blurRad="38100" dist="38100" dir="2700000" algn="tl">
                    <a:srgbClr val="000000">
                      <a:alpha val="43137"/>
                    </a:srgbClr>
                  </a:outerShdw>
                </a:effectLst>
                <a:latin typeface="+mj-ea"/>
                <a:ea typeface="+mj-ea"/>
                <a:cs typeface="Times New Roman" panose="02020603050405020304" pitchFamily="18" charset="0"/>
              </a:rPr>
              <a:t>文部科学省</a:t>
            </a:r>
            <a:endParaRPr lang="en-US" altLang="ja-JP" sz="1300" b="1" dirty="0">
              <a:effectLst>
                <a:outerShdw blurRad="38100" dist="38100" dir="2700000" algn="tl">
                  <a:srgbClr val="000000">
                    <a:alpha val="43137"/>
                  </a:srgbClr>
                </a:outerShdw>
              </a:effectLst>
              <a:latin typeface="+mj-ea"/>
              <a:ea typeface="+mj-ea"/>
              <a:cs typeface="Times New Roman" panose="02020603050405020304" pitchFamily="18" charset="0"/>
            </a:endParaRPr>
          </a:p>
          <a:p>
            <a:pPr algn="ctr"/>
            <a:r>
              <a:rPr lang="ja-JP" altLang="ja-JP" sz="1300" b="1" dirty="0">
                <a:effectLst>
                  <a:outerShdw blurRad="38100" dist="38100" dir="2700000" algn="tl">
                    <a:srgbClr val="000000">
                      <a:alpha val="43137"/>
                    </a:srgbClr>
                  </a:outerShdw>
                </a:effectLst>
                <a:latin typeface="+mj-ea"/>
                <a:ea typeface="+mj-ea"/>
                <a:cs typeface="Times New Roman" panose="02020603050405020304" pitchFamily="18" charset="0"/>
              </a:rPr>
              <a:t>地域イノベーション・エコシステム形成プログラム（岩手地域）</a:t>
            </a:r>
            <a:endParaRPr kumimoji="1" lang="ja-JP" altLang="en-US" sz="1300" b="1" dirty="0">
              <a:effectLst>
                <a:outerShdw blurRad="38100" dist="38100" dir="2700000" algn="tl">
                  <a:srgbClr val="000000">
                    <a:alpha val="43137"/>
                  </a:srgbClr>
                </a:outerShdw>
              </a:effectLst>
              <a:latin typeface="+mj-ea"/>
              <a:ea typeface="+mj-ea"/>
            </a:endParaRPr>
          </a:p>
        </p:txBody>
      </p:sp>
      <p:pic>
        <p:nvPicPr>
          <p:cNvPr id="50" name="Picture 4" descr="ソース画像を表示">
            <a:extLst>
              <a:ext uri="{FF2B5EF4-FFF2-40B4-BE49-F238E27FC236}">
                <a16:creationId xmlns:a16="http://schemas.microsoft.com/office/drawing/2014/main" id="{A3A4CA05-3EB0-DB14-3C52-96F325D5865F}"/>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50000" t="16207" r="16482" b="15473"/>
          <a:stretch/>
        </p:blipFill>
        <p:spPr bwMode="auto">
          <a:xfrm>
            <a:off x="177800" y="0"/>
            <a:ext cx="611501" cy="628393"/>
          </a:xfrm>
          <a:prstGeom prst="rect">
            <a:avLst/>
          </a:prstGeom>
          <a:noFill/>
          <a:extLst>
            <a:ext uri="{909E8E84-426E-40DD-AFC4-6F175D3DCCD1}">
              <a14:hiddenFill xmlns:a14="http://schemas.microsoft.com/office/drawing/2010/main">
                <a:solidFill>
                  <a:srgbClr val="FFFFFF"/>
                </a:solidFill>
              </a14:hiddenFill>
            </a:ext>
          </a:extLst>
        </p:spPr>
      </p:pic>
      <p:pic>
        <p:nvPicPr>
          <p:cNvPr id="1067" name="Picture 9" descr="Innovation Ecosystem Iwate">
            <a:extLst>
              <a:ext uri="{FF2B5EF4-FFF2-40B4-BE49-F238E27FC236}">
                <a16:creationId xmlns:a16="http://schemas.microsoft.com/office/drawing/2014/main" id="{B79CCF41-CE8B-B19B-FC26-C33C7954AEA8}"/>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1" r="78883" b="-27339"/>
          <a:stretch/>
        </p:blipFill>
        <p:spPr bwMode="auto">
          <a:xfrm>
            <a:off x="5855750" y="67260"/>
            <a:ext cx="814270" cy="523221"/>
          </a:xfrm>
          <a:prstGeom prst="rect">
            <a:avLst/>
          </a:prstGeom>
          <a:noFill/>
          <a:extLst>
            <a:ext uri="{909E8E84-426E-40DD-AFC4-6F175D3DCCD1}">
              <a14:hiddenFill xmlns:a14="http://schemas.microsoft.com/office/drawing/2010/main">
                <a:solidFill>
                  <a:srgbClr val="FFFFFF"/>
                </a:solidFill>
              </a14:hiddenFill>
            </a:ext>
          </a:extLst>
        </p:spPr>
      </p:pic>
      <p:pic>
        <p:nvPicPr>
          <p:cNvPr id="1068" name="Picture 9" descr="Innovation Ecosystem Iwate">
            <a:extLst>
              <a:ext uri="{FF2B5EF4-FFF2-40B4-BE49-F238E27FC236}">
                <a16:creationId xmlns:a16="http://schemas.microsoft.com/office/drawing/2014/main" id="{B3EF3172-8973-D1AA-F079-630316A24A13}"/>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1608" t="6484"/>
          <a:stretch/>
        </p:blipFill>
        <p:spPr bwMode="auto">
          <a:xfrm>
            <a:off x="5698891" y="506623"/>
            <a:ext cx="1127989" cy="143385"/>
          </a:xfrm>
          <a:prstGeom prst="rect">
            <a:avLst/>
          </a:prstGeom>
          <a:noFill/>
          <a:extLst>
            <a:ext uri="{909E8E84-426E-40DD-AFC4-6F175D3DCCD1}">
              <a14:hiddenFill xmlns:a14="http://schemas.microsoft.com/office/drawing/2010/main">
                <a:solidFill>
                  <a:srgbClr val="FFFFFF"/>
                </a:solidFill>
              </a14:hiddenFill>
            </a:ext>
          </a:extLst>
        </p:spPr>
      </p:pic>
      <p:sp>
        <p:nvSpPr>
          <p:cNvPr id="51" name="タイトル 1">
            <a:extLst>
              <a:ext uri="{FF2B5EF4-FFF2-40B4-BE49-F238E27FC236}">
                <a16:creationId xmlns:a16="http://schemas.microsoft.com/office/drawing/2014/main" id="{4E0BA4FF-E8E5-A186-B2F3-D921F7371C6D}"/>
              </a:ext>
            </a:extLst>
          </p:cNvPr>
          <p:cNvSpPr txBox="1">
            <a:spLocks/>
          </p:cNvSpPr>
          <p:nvPr/>
        </p:nvSpPr>
        <p:spPr>
          <a:xfrm>
            <a:off x="92733" y="1468923"/>
            <a:ext cx="6858001" cy="479097"/>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r>
              <a:rPr lang="ja-JP" altLang="en-US" sz="2100" b="1" dirty="0" smtClean="0">
                <a:effectLst>
                  <a:outerShdw blurRad="38100" dist="38100" dir="2700000" algn="tl">
                    <a:srgbClr val="000000">
                      <a:alpha val="43137"/>
                    </a:srgbClr>
                  </a:outerShdw>
                </a:effectLst>
                <a:latin typeface="+mn-ea"/>
                <a:ea typeface="+mn-ea"/>
              </a:rPr>
              <a:t>特別講演者・パネルディスカッション登壇企業 紹介</a:t>
            </a:r>
            <a:endParaRPr lang="en-US" altLang="ja-JP" sz="2100" b="1" dirty="0" smtClean="0">
              <a:effectLst>
                <a:outerShdw blurRad="38100" dist="38100" dir="2700000" algn="tl">
                  <a:srgbClr val="000000">
                    <a:alpha val="43137"/>
                  </a:srgbClr>
                </a:outerShdw>
              </a:effectLst>
              <a:latin typeface="+mn-ea"/>
              <a:ea typeface="+mn-ea"/>
            </a:endParaRPr>
          </a:p>
        </p:txBody>
      </p:sp>
      <p:sp>
        <p:nvSpPr>
          <p:cNvPr id="52" name="タイトル 1">
            <a:extLst>
              <a:ext uri="{FF2B5EF4-FFF2-40B4-BE49-F238E27FC236}">
                <a16:creationId xmlns:a16="http://schemas.microsoft.com/office/drawing/2014/main" id="{211DE29C-770A-19A9-5D1C-9E6E7DCDE7A8}"/>
              </a:ext>
            </a:extLst>
          </p:cNvPr>
          <p:cNvSpPr txBox="1">
            <a:spLocks/>
          </p:cNvSpPr>
          <p:nvPr/>
        </p:nvSpPr>
        <p:spPr>
          <a:xfrm>
            <a:off x="-2" y="2020092"/>
            <a:ext cx="6049172" cy="712134"/>
          </a:xfrm>
          <a:prstGeom prst="rect">
            <a:avLst/>
          </a:prstGeom>
          <a:noFill/>
          <a:ln>
            <a:noFill/>
          </a:ln>
        </p:spPr>
        <p:txBody>
          <a:bodyPr vert="horz" lIns="91440" tIns="45720" rIns="91440" bIns="45720" rtlCol="0" anchor="ctr">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600" b="1" u="sng" dirty="0" smtClean="0">
                <a:latin typeface="ＭＳ ゴシック" panose="020B0609070205080204" pitchFamily="49" charset="-128"/>
                <a:ea typeface="ＭＳ ゴシック" panose="020B0609070205080204" pitchFamily="49" charset="-128"/>
              </a:rPr>
              <a:t>（１</a:t>
            </a:r>
            <a:r>
              <a:rPr lang="ja-JP" altLang="en-US" sz="1600" b="1" u="sng" dirty="0">
                <a:latin typeface="ＭＳ ゴシック" panose="020B0609070205080204" pitchFamily="49" charset="-128"/>
                <a:ea typeface="ＭＳ ゴシック" panose="020B0609070205080204" pitchFamily="49" charset="-128"/>
              </a:rPr>
              <a:t>）特別</a:t>
            </a:r>
            <a:r>
              <a:rPr lang="ja-JP" altLang="en-US" sz="1600" b="1" u="sng" dirty="0" smtClean="0">
                <a:latin typeface="ＭＳ ゴシック" panose="020B0609070205080204" pitchFamily="49" charset="-128"/>
                <a:ea typeface="ＭＳ ゴシック" panose="020B0609070205080204" pitchFamily="49" charset="-128"/>
              </a:rPr>
              <a:t>講演者</a:t>
            </a:r>
            <a:endParaRPr lang="en-US" altLang="ja-JP" sz="1600" b="1" u="sng" dirty="0">
              <a:latin typeface="ＭＳ ゴシック" panose="020B0609070205080204" pitchFamily="49" charset="-128"/>
              <a:ea typeface="ＭＳ ゴシック" panose="020B0609070205080204" pitchFamily="49" charset="-128"/>
            </a:endParaRPr>
          </a:p>
          <a:p>
            <a:pPr algn="l"/>
            <a:r>
              <a:rPr lang="ja-JP" altLang="en-US" sz="1600" b="1" dirty="0">
                <a:latin typeface="ＭＳ ゴシック" panose="020B0609070205080204" pitchFamily="49" charset="-128"/>
                <a:ea typeface="ＭＳ ゴシック" panose="020B0609070205080204" pitchFamily="49" charset="-128"/>
              </a:rPr>
              <a:t>　</a:t>
            </a:r>
            <a:r>
              <a:rPr lang="ja-JP" altLang="en-US" sz="1600" b="1" dirty="0" smtClean="0">
                <a:latin typeface="ＭＳ ゴシック" panose="020B0609070205080204" pitchFamily="49" charset="-128"/>
                <a:ea typeface="ＭＳ ゴシック" panose="020B0609070205080204" pitchFamily="49" charset="-128"/>
              </a:rPr>
              <a:t>　津田</a:t>
            </a:r>
            <a:r>
              <a:rPr lang="ja-JP" altLang="en-US" sz="1600" b="1" dirty="0">
                <a:latin typeface="ＭＳ ゴシック" panose="020B0609070205080204" pitchFamily="49" charset="-128"/>
                <a:ea typeface="ＭＳ ゴシック" panose="020B0609070205080204" pitchFamily="49" charset="-128"/>
              </a:rPr>
              <a:t>　建二　氏</a:t>
            </a:r>
            <a:endParaRPr lang="en-US" altLang="ja-JP" sz="1600" b="1" dirty="0">
              <a:latin typeface="ＭＳ ゴシック" panose="020B0609070205080204" pitchFamily="49" charset="-128"/>
              <a:ea typeface="ＭＳ ゴシック" panose="020B0609070205080204" pitchFamily="49" charset="-128"/>
            </a:endParaRPr>
          </a:p>
          <a:p>
            <a:pPr algn="l"/>
            <a:r>
              <a:rPr lang="ja-JP" altLang="en-US" sz="1400" b="1" dirty="0" smtClean="0">
                <a:latin typeface="ＭＳ ゴシック" panose="020B0609070205080204" pitchFamily="49" charset="-128"/>
                <a:ea typeface="ＭＳ ゴシック" panose="020B0609070205080204" pitchFamily="49" charset="-128"/>
              </a:rPr>
              <a:t>　</a:t>
            </a:r>
            <a:r>
              <a:rPr lang="ja-JP" altLang="en-US" sz="1400" b="1" dirty="0">
                <a:latin typeface="ＭＳ ゴシック" panose="020B0609070205080204" pitchFamily="49" charset="-128"/>
                <a:ea typeface="ＭＳ ゴシック" panose="020B0609070205080204" pitchFamily="49" charset="-128"/>
              </a:rPr>
              <a:t>　</a:t>
            </a:r>
            <a:r>
              <a:rPr lang="en-US" altLang="ja-JP" sz="1400" b="1" dirty="0" smtClean="0">
                <a:latin typeface="ＭＳ ゴシック" panose="020B0609070205080204" pitchFamily="49" charset="-128"/>
                <a:ea typeface="ＭＳ ゴシック" panose="020B0609070205080204" pitchFamily="49" charset="-128"/>
              </a:rPr>
              <a:t>(</a:t>
            </a:r>
            <a:r>
              <a:rPr lang="ja-JP" altLang="en-US" sz="1200" b="1" dirty="0" smtClean="0">
                <a:latin typeface="ＭＳ ゴシック" panose="020B0609070205080204" pitchFamily="49" charset="-128"/>
                <a:ea typeface="ＭＳ ゴシック" panose="020B0609070205080204" pitchFamily="49" charset="-128"/>
              </a:rPr>
              <a:t>セミコンポータル</a:t>
            </a:r>
            <a:r>
              <a:rPr lang="ja-JP" altLang="en-US" sz="1200" b="1" dirty="0">
                <a:latin typeface="ＭＳ ゴシック" panose="020B0609070205080204" pitchFamily="49" charset="-128"/>
                <a:ea typeface="ＭＳ ゴシック" panose="020B0609070205080204" pitchFamily="49" charset="-128"/>
              </a:rPr>
              <a:t>編集長、</a:t>
            </a:r>
            <a:r>
              <a:rPr lang="en-US" altLang="ja-JP" sz="1200" b="1" dirty="0">
                <a:latin typeface="ＭＳ ゴシック" panose="020B0609070205080204" pitchFamily="49" charset="-128"/>
                <a:ea typeface="ＭＳ ゴシック" panose="020B0609070205080204" pitchFamily="49" charset="-128"/>
              </a:rPr>
              <a:t>NEWS &amp; CHIPS</a:t>
            </a:r>
            <a:r>
              <a:rPr lang="ja-JP" altLang="en-US" sz="1200" b="1" dirty="0">
                <a:latin typeface="ＭＳ ゴシック" panose="020B0609070205080204" pitchFamily="49" charset="-128"/>
                <a:ea typeface="ＭＳ ゴシック" panose="020B0609070205080204" pitchFamily="49" charset="-128"/>
              </a:rPr>
              <a:t>編集長、国際技術</a:t>
            </a:r>
            <a:r>
              <a:rPr lang="ja-JP" altLang="en-US" sz="1200" b="1" dirty="0" smtClean="0">
                <a:latin typeface="ＭＳ ゴシック" panose="020B0609070205080204" pitchFamily="49" charset="-128"/>
                <a:ea typeface="ＭＳ ゴシック" panose="020B0609070205080204" pitchFamily="49" charset="-128"/>
              </a:rPr>
              <a:t>ジャーナリスト</a:t>
            </a:r>
            <a:r>
              <a:rPr lang="en-US" altLang="ja-JP" sz="1200" b="1" dirty="0" smtClean="0">
                <a:latin typeface="ＭＳ ゴシック" panose="020B0609070205080204" pitchFamily="49" charset="-128"/>
                <a:ea typeface="ＭＳ ゴシック" panose="020B0609070205080204" pitchFamily="49" charset="-128"/>
              </a:rPr>
              <a:t>)</a:t>
            </a:r>
          </a:p>
        </p:txBody>
      </p:sp>
      <p:pic>
        <p:nvPicPr>
          <p:cNvPr id="55" name="図 5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717417" y="2000421"/>
            <a:ext cx="857558" cy="1086582"/>
          </a:xfrm>
          <a:prstGeom prst="rect">
            <a:avLst/>
          </a:prstGeom>
        </p:spPr>
      </p:pic>
      <p:sp>
        <p:nvSpPr>
          <p:cNvPr id="56" name="タイトル 1">
            <a:extLst>
              <a:ext uri="{FF2B5EF4-FFF2-40B4-BE49-F238E27FC236}">
                <a16:creationId xmlns:a16="http://schemas.microsoft.com/office/drawing/2014/main" id="{211DE29C-770A-19A9-5D1C-9E6E7DCDE7A8}"/>
              </a:ext>
            </a:extLst>
          </p:cNvPr>
          <p:cNvSpPr txBox="1">
            <a:spLocks/>
          </p:cNvSpPr>
          <p:nvPr/>
        </p:nvSpPr>
        <p:spPr>
          <a:xfrm>
            <a:off x="177801" y="2694564"/>
            <a:ext cx="6492220" cy="2339245"/>
          </a:xfrm>
          <a:prstGeom prst="rect">
            <a:avLst/>
          </a:prstGeom>
          <a:noFill/>
          <a:ln>
            <a:noFill/>
          </a:ln>
        </p:spPr>
        <p:txBody>
          <a:bodyPr vert="horz" lIns="91440" tIns="45720" rIns="91440" bIns="45720" rtlCol="0" anchor="ctr">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lnSpc>
                <a:spcPct val="120000"/>
              </a:lnSpc>
            </a:pPr>
            <a:r>
              <a:rPr lang="ja-JP" altLang="en-US" sz="1050" dirty="0">
                <a:latin typeface="ＭＳ ゴシック" panose="020B0609070205080204" pitchFamily="49" charset="-128"/>
                <a:ea typeface="ＭＳ ゴシック" panose="020B0609070205080204" pitchFamily="49" charset="-128"/>
              </a:rPr>
              <a:t>　</a:t>
            </a:r>
            <a:r>
              <a:rPr lang="ja-JP" altLang="en-US" sz="1000" dirty="0" smtClean="0">
                <a:latin typeface="ＭＳ 明朝" panose="02020609040205080304" pitchFamily="17" charset="-128"/>
                <a:ea typeface="ＭＳ 明朝" panose="02020609040205080304" pitchFamily="17" charset="-128"/>
              </a:rPr>
              <a:t>現在</a:t>
            </a:r>
            <a:r>
              <a:rPr lang="ja-JP" altLang="en-US" sz="1000" dirty="0">
                <a:latin typeface="ＭＳ 明朝" panose="02020609040205080304" pitchFamily="17" charset="-128"/>
                <a:ea typeface="ＭＳ 明朝" panose="02020609040205080304" pitchFamily="17" charset="-128"/>
              </a:rPr>
              <a:t>、英文・和文の独立系技術ジャーナリスト。</a:t>
            </a:r>
            <a:r>
              <a:rPr lang="en-US" altLang="ja-JP" sz="1000" dirty="0">
                <a:latin typeface="ＭＳ 明朝" panose="02020609040205080304" pitchFamily="17" charset="-128"/>
                <a:ea typeface="ＭＳ 明朝" panose="02020609040205080304" pitchFamily="17" charset="-128"/>
              </a:rPr>
              <a:t>40</a:t>
            </a:r>
            <a:r>
              <a:rPr lang="ja-JP" altLang="en-US" sz="1000" dirty="0">
                <a:latin typeface="ＭＳ 明朝" panose="02020609040205080304" pitchFamily="17" charset="-128"/>
                <a:ea typeface="ＭＳ 明朝" panose="02020609040205080304" pitchFamily="17" charset="-128"/>
              </a:rPr>
              <a:t>年間、半導体産業</a:t>
            </a:r>
            <a:r>
              <a:rPr lang="ja-JP" altLang="en-US" sz="1000" dirty="0" smtClean="0">
                <a:latin typeface="ＭＳ 明朝" panose="02020609040205080304" pitchFamily="17" charset="-128"/>
                <a:ea typeface="ＭＳ 明朝" panose="02020609040205080304" pitchFamily="17" charset="-128"/>
              </a:rPr>
              <a:t>を取材</a:t>
            </a:r>
            <a:r>
              <a:rPr lang="ja-JP" altLang="en-US" sz="1000" dirty="0">
                <a:latin typeface="ＭＳ 明朝" panose="02020609040205080304" pitchFamily="17" charset="-128"/>
                <a:ea typeface="ＭＳ 明朝" panose="02020609040205080304" pitchFamily="17" charset="-128"/>
              </a:rPr>
              <a:t>して</a:t>
            </a:r>
            <a:r>
              <a:rPr lang="ja-JP" altLang="en-US" sz="1000" dirty="0" smtClean="0">
                <a:latin typeface="ＭＳ 明朝" panose="02020609040205080304" pitchFamily="17" charset="-128"/>
                <a:ea typeface="ＭＳ 明朝" panose="02020609040205080304" pitchFamily="17" charset="-128"/>
              </a:rPr>
              <a:t>きた</a:t>
            </a:r>
            <a:endParaRPr lang="en-US" altLang="ja-JP" sz="1000" dirty="0" smtClean="0">
              <a:latin typeface="ＭＳ 明朝" panose="02020609040205080304" pitchFamily="17" charset="-128"/>
              <a:ea typeface="ＭＳ 明朝" panose="02020609040205080304" pitchFamily="17" charset="-128"/>
            </a:endParaRPr>
          </a:p>
          <a:p>
            <a:pPr algn="l">
              <a:lnSpc>
                <a:spcPct val="120000"/>
              </a:lnSpc>
            </a:pPr>
            <a:r>
              <a:rPr lang="ja-JP" altLang="en-US" sz="1000" dirty="0" smtClean="0">
                <a:latin typeface="ＭＳ 明朝" panose="02020609040205080304" pitchFamily="17" charset="-128"/>
                <a:ea typeface="ＭＳ 明朝" panose="02020609040205080304" pitchFamily="17" charset="-128"/>
              </a:rPr>
              <a:t>経験</a:t>
            </a:r>
            <a:r>
              <a:rPr lang="ja-JP" altLang="en-US" sz="1000" dirty="0">
                <a:latin typeface="ＭＳ 明朝" panose="02020609040205080304" pitchFamily="17" charset="-128"/>
                <a:ea typeface="ＭＳ 明朝" panose="02020609040205080304" pitchFamily="17" charset="-128"/>
              </a:rPr>
              <a:t>を生かし、</a:t>
            </a:r>
            <a:r>
              <a:rPr lang="en-US" altLang="ja-JP" sz="1000" dirty="0">
                <a:latin typeface="ＭＳ 明朝" panose="02020609040205080304" pitchFamily="17" charset="-128"/>
                <a:ea typeface="ＭＳ 明朝" panose="02020609040205080304" pitchFamily="17" charset="-128"/>
              </a:rPr>
              <a:t>NEWS &amp; CHIPS</a:t>
            </a:r>
            <a:r>
              <a:rPr lang="ja-JP" altLang="en-US" sz="1000" dirty="0">
                <a:latin typeface="ＭＳ 明朝" panose="02020609040205080304" pitchFamily="17" charset="-128"/>
                <a:ea typeface="ＭＳ 明朝" panose="02020609040205080304" pitchFamily="17" charset="-128"/>
              </a:rPr>
              <a:t>（</a:t>
            </a:r>
            <a:r>
              <a:rPr lang="en-US" altLang="ja-JP" sz="1000" dirty="0">
                <a:latin typeface="ＭＳ 明朝" panose="02020609040205080304" pitchFamily="17" charset="-128"/>
                <a:ea typeface="ＭＳ 明朝" panose="02020609040205080304" pitchFamily="17" charset="-128"/>
              </a:rPr>
              <a:t>newsandchips.com</a:t>
            </a:r>
            <a:r>
              <a:rPr lang="ja-JP" altLang="en-US" sz="1000" dirty="0">
                <a:latin typeface="ＭＳ 明朝" panose="02020609040205080304" pitchFamily="17" charset="-128"/>
                <a:ea typeface="ＭＳ 明朝" panose="02020609040205080304" pitchFamily="17" charset="-128"/>
              </a:rPr>
              <a:t>）を</a:t>
            </a:r>
            <a:r>
              <a:rPr lang="ja-JP" altLang="en-US" sz="1000" dirty="0" smtClean="0">
                <a:latin typeface="ＭＳ 明朝" panose="02020609040205080304" pitchFamily="17" charset="-128"/>
                <a:ea typeface="ＭＳ 明朝" panose="02020609040205080304" pitchFamily="17" charset="-128"/>
              </a:rPr>
              <a:t>通し半導体</a:t>
            </a:r>
            <a:r>
              <a:rPr lang="ja-JP" altLang="en-US" sz="1000" dirty="0">
                <a:latin typeface="ＭＳ 明朝" panose="02020609040205080304" pitchFamily="17" charset="-128"/>
                <a:ea typeface="ＭＳ 明朝" panose="02020609040205080304" pitchFamily="17" charset="-128"/>
              </a:rPr>
              <a:t>産業にさまざまな提案</a:t>
            </a:r>
            <a:r>
              <a:rPr lang="ja-JP" altLang="en-US" sz="1000" dirty="0" smtClean="0">
                <a:latin typeface="ＭＳ 明朝" panose="02020609040205080304" pitchFamily="17" charset="-128"/>
                <a:ea typeface="ＭＳ 明朝" panose="02020609040205080304" pitchFamily="17" charset="-128"/>
              </a:rPr>
              <a:t>を</a:t>
            </a:r>
            <a:endParaRPr lang="en-US" altLang="ja-JP" sz="1000" dirty="0" smtClean="0">
              <a:latin typeface="ＭＳ 明朝" panose="02020609040205080304" pitchFamily="17" charset="-128"/>
              <a:ea typeface="ＭＳ 明朝" panose="02020609040205080304" pitchFamily="17" charset="-128"/>
            </a:endParaRPr>
          </a:p>
          <a:p>
            <a:pPr algn="l">
              <a:lnSpc>
                <a:spcPct val="120000"/>
              </a:lnSpc>
            </a:pPr>
            <a:r>
              <a:rPr lang="ja-JP" altLang="en-US" sz="1000" dirty="0" smtClean="0">
                <a:latin typeface="ＭＳ 明朝" panose="02020609040205080304" pitchFamily="17" charset="-128"/>
                <a:ea typeface="ＭＳ 明朝" panose="02020609040205080304" pitchFamily="17" charset="-128"/>
              </a:rPr>
              <a:t>して</a:t>
            </a:r>
            <a:r>
              <a:rPr lang="ja-JP" altLang="en-US" sz="1000" dirty="0">
                <a:latin typeface="ＭＳ 明朝" panose="02020609040205080304" pitchFamily="17" charset="-128"/>
                <a:ea typeface="ＭＳ 明朝" panose="02020609040205080304" pitchFamily="17" charset="-128"/>
              </a:rPr>
              <a:t>いる</a:t>
            </a:r>
            <a:r>
              <a:rPr lang="ja-JP" altLang="en-US" sz="1000" dirty="0" smtClean="0">
                <a:latin typeface="ＭＳ 明朝" panose="02020609040205080304" pitchFamily="17" charset="-128"/>
                <a:ea typeface="ＭＳ 明朝" panose="02020609040205080304" pitchFamily="17" charset="-128"/>
              </a:rPr>
              <a:t>。セミコンポータル</a:t>
            </a:r>
            <a:r>
              <a:rPr lang="ja-JP" altLang="en-US" sz="1000" dirty="0">
                <a:latin typeface="ＭＳ 明朝" panose="02020609040205080304" pitchFamily="17" charset="-128"/>
                <a:ea typeface="ＭＳ 明朝" panose="02020609040205080304" pitchFamily="17" charset="-128"/>
              </a:rPr>
              <a:t>（</a:t>
            </a:r>
            <a:r>
              <a:rPr lang="en-US" altLang="ja-JP" sz="1000" dirty="0">
                <a:latin typeface="ＭＳ 明朝" panose="02020609040205080304" pitchFamily="17" charset="-128"/>
                <a:ea typeface="ＭＳ 明朝" panose="02020609040205080304" pitchFamily="17" charset="-128"/>
              </a:rPr>
              <a:t>www.semiconportal.com</a:t>
            </a:r>
            <a:r>
              <a:rPr lang="ja-JP" altLang="en-US" sz="1000" dirty="0">
                <a:latin typeface="ＭＳ 明朝" panose="02020609040205080304" pitchFamily="17" charset="-128"/>
                <a:ea typeface="ＭＳ 明朝" panose="02020609040205080304" pitchFamily="17" charset="-128"/>
              </a:rPr>
              <a:t>）編集長を務めながら、</a:t>
            </a:r>
            <a:r>
              <a:rPr lang="ja-JP" altLang="en-US" sz="1000" dirty="0" smtClean="0">
                <a:latin typeface="ＭＳ 明朝" panose="02020609040205080304" pitchFamily="17" charset="-128"/>
                <a:ea typeface="ＭＳ 明朝" panose="02020609040205080304" pitchFamily="17" charset="-128"/>
              </a:rPr>
              <a:t>マイナビ</a:t>
            </a:r>
            <a:endParaRPr lang="en-US" altLang="ja-JP" sz="1000" dirty="0" smtClean="0">
              <a:latin typeface="ＭＳ 明朝" panose="02020609040205080304" pitchFamily="17" charset="-128"/>
              <a:ea typeface="ＭＳ 明朝" panose="02020609040205080304" pitchFamily="17" charset="-128"/>
            </a:endParaRPr>
          </a:p>
          <a:p>
            <a:pPr algn="l">
              <a:lnSpc>
                <a:spcPct val="120000"/>
              </a:lnSpc>
            </a:pPr>
            <a:r>
              <a:rPr lang="ja-JP" altLang="en-US" sz="1000" dirty="0" smtClean="0">
                <a:latin typeface="ＭＳ 明朝" panose="02020609040205080304" pitchFamily="17" charset="-128"/>
                <a:ea typeface="ＭＳ 明朝" panose="02020609040205080304" pitchFamily="17" charset="-128"/>
              </a:rPr>
              <a:t>ニュースの</a:t>
            </a:r>
            <a:r>
              <a:rPr lang="ja-JP" altLang="en-US" sz="1000" dirty="0">
                <a:latin typeface="ＭＳ 明朝" panose="02020609040205080304" pitchFamily="17" charset="-128"/>
                <a:ea typeface="ＭＳ 明朝" panose="02020609040205080304" pitchFamily="17" charset="-128"/>
              </a:rPr>
              <a:t>連載「カーエレクトロニクス」のコラムニストでもある。</a:t>
            </a:r>
          </a:p>
          <a:p>
            <a:pPr algn="l">
              <a:lnSpc>
                <a:spcPct val="120000"/>
              </a:lnSpc>
            </a:pPr>
            <a:r>
              <a:rPr lang="ja-JP" altLang="en-US" sz="1000" dirty="0" smtClean="0">
                <a:latin typeface="ＭＳ 明朝" panose="02020609040205080304" pitchFamily="17" charset="-128"/>
                <a:ea typeface="ＭＳ 明朝" panose="02020609040205080304" pitchFamily="17" charset="-128"/>
              </a:rPr>
              <a:t>　半導体</a:t>
            </a:r>
            <a:r>
              <a:rPr lang="ja-JP" altLang="en-US" sz="1000" dirty="0">
                <a:latin typeface="ＭＳ 明朝" panose="02020609040205080304" pitchFamily="17" charset="-128"/>
                <a:ea typeface="ＭＳ 明朝" panose="02020609040205080304" pitchFamily="17" charset="-128"/>
              </a:rPr>
              <a:t>デバイスの開発等に従事後、日経マグロウヒル社</a:t>
            </a:r>
            <a:r>
              <a:rPr lang="en-US" altLang="ja-JP" sz="1000" dirty="0">
                <a:latin typeface="ＭＳ 明朝" panose="02020609040205080304" pitchFamily="17" charset="-128"/>
                <a:ea typeface="ＭＳ 明朝" panose="02020609040205080304" pitchFamily="17" charset="-128"/>
              </a:rPr>
              <a:t>(</a:t>
            </a:r>
            <a:r>
              <a:rPr lang="ja-JP" altLang="en-US" sz="1000" dirty="0">
                <a:latin typeface="ＭＳ 明朝" panose="02020609040205080304" pitchFamily="17" charset="-128"/>
                <a:ea typeface="ＭＳ 明朝" panose="02020609040205080304" pitchFamily="17" charset="-128"/>
              </a:rPr>
              <a:t>現在日経</a:t>
            </a:r>
            <a:r>
              <a:rPr lang="en-US" altLang="ja-JP" sz="1000" dirty="0">
                <a:latin typeface="ＭＳ 明朝" panose="02020609040205080304" pitchFamily="17" charset="-128"/>
                <a:ea typeface="ＭＳ 明朝" panose="02020609040205080304" pitchFamily="17" charset="-128"/>
              </a:rPr>
              <a:t>BP</a:t>
            </a:r>
            <a:r>
              <a:rPr lang="ja-JP" altLang="en-US" sz="1000" dirty="0">
                <a:latin typeface="ＭＳ 明朝" panose="02020609040205080304" pitchFamily="17" charset="-128"/>
                <a:ea typeface="ＭＳ 明朝" panose="02020609040205080304" pitchFamily="17" charset="-128"/>
              </a:rPr>
              <a:t>社</a:t>
            </a:r>
            <a:r>
              <a:rPr lang="en-US" altLang="ja-JP" sz="1000" dirty="0">
                <a:latin typeface="ＭＳ 明朝" panose="02020609040205080304" pitchFamily="17" charset="-128"/>
                <a:ea typeface="ＭＳ 明朝" panose="02020609040205080304" pitchFamily="17" charset="-128"/>
              </a:rPr>
              <a:t>)</a:t>
            </a:r>
            <a:r>
              <a:rPr lang="ja-JP" altLang="en-US" sz="1000" dirty="0">
                <a:latin typeface="ＭＳ 明朝" panose="02020609040205080304" pitchFamily="17" charset="-128"/>
                <a:ea typeface="ＭＳ 明朝" panose="02020609040205080304" pitchFamily="17" charset="-128"/>
              </a:rPr>
              <a:t>にて「日経エレクトロニクス」の記者に。その後、「日経マイクロデバイス」、英文誌「</a:t>
            </a:r>
            <a:r>
              <a:rPr lang="en-US" altLang="ja-JP" sz="1000" dirty="0">
                <a:latin typeface="ＭＳ 明朝" panose="02020609040205080304" pitchFamily="17" charset="-128"/>
                <a:ea typeface="ＭＳ 明朝" panose="02020609040205080304" pitchFamily="17" charset="-128"/>
              </a:rPr>
              <a:t>Nikkei Electronics Asia</a:t>
            </a:r>
            <a:r>
              <a:rPr lang="ja-JP" altLang="en-US" sz="1000" dirty="0">
                <a:latin typeface="ＭＳ 明朝" panose="02020609040205080304" pitchFamily="17" charset="-128"/>
                <a:ea typeface="ＭＳ 明朝" panose="02020609040205080304" pitchFamily="17" charset="-128"/>
              </a:rPr>
              <a:t>」を創刊、日経</a:t>
            </a:r>
            <a:r>
              <a:rPr lang="en-US" altLang="ja-JP" sz="1000" dirty="0">
                <a:latin typeface="ＭＳ 明朝" panose="02020609040205080304" pitchFamily="17" charset="-128"/>
                <a:ea typeface="ＭＳ 明朝" panose="02020609040205080304" pitchFamily="17" charset="-128"/>
              </a:rPr>
              <a:t>BP</a:t>
            </a:r>
            <a:r>
              <a:rPr lang="ja-JP" altLang="en-US" sz="1000" dirty="0">
                <a:latin typeface="ＭＳ 明朝" panose="02020609040205080304" pitchFamily="17" charset="-128"/>
                <a:ea typeface="ＭＳ 明朝" panose="02020609040205080304" pitchFamily="17" charset="-128"/>
              </a:rPr>
              <a:t>社を</a:t>
            </a:r>
            <a:r>
              <a:rPr lang="en-US" altLang="ja-JP" sz="1000" dirty="0">
                <a:latin typeface="ＭＳ 明朝" panose="02020609040205080304" pitchFamily="17" charset="-128"/>
                <a:ea typeface="ＭＳ 明朝" panose="02020609040205080304" pitchFamily="17" charset="-128"/>
              </a:rPr>
              <a:t>20</a:t>
            </a:r>
            <a:r>
              <a:rPr lang="ja-JP" altLang="en-US" sz="1000" dirty="0">
                <a:latin typeface="ＭＳ 明朝" panose="02020609040205080304" pitchFamily="17" charset="-128"/>
                <a:ea typeface="ＭＳ 明朝" panose="02020609040205080304" pitchFamily="17" charset="-128"/>
              </a:rPr>
              <a:t>数年すごした。その後、リードビジネスインフォメーションに移り、「</a:t>
            </a:r>
            <a:r>
              <a:rPr lang="en-US" altLang="ja-JP" sz="1000" dirty="0">
                <a:latin typeface="ＭＳ 明朝" panose="02020609040205080304" pitchFamily="17" charset="-128"/>
                <a:ea typeface="ＭＳ 明朝" panose="02020609040205080304" pitchFamily="17" charset="-128"/>
              </a:rPr>
              <a:t>Electronic Business Japan</a:t>
            </a:r>
            <a:r>
              <a:rPr lang="ja-JP" altLang="en-US" sz="1000" dirty="0">
                <a:latin typeface="ＭＳ 明朝" panose="02020609040205080304" pitchFamily="17" charset="-128"/>
                <a:ea typeface="ＭＳ 明朝" panose="02020609040205080304" pitchFamily="17" charset="-128"/>
              </a:rPr>
              <a:t>」、「</a:t>
            </a:r>
            <a:r>
              <a:rPr lang="en-US" altLang="ja-JP" sz="1000" dirty="0">
                <a:latin typeface="ＭＳ 明朝" panose="02020609040205080304" pitchFamily="17" charset="-128"/>
                <a:ea typeface="ＭＳ 明朝" panose="02020609040205080304" pitchFamily="17" charset="-128"/>
              </a:rPr>
              <a:t>Design News Japan</a:t>
            </a:r>
            <a:r>
              <a:rPr lang="ja-JP" altLang="en-US" sz="1000" dirty="0">
                <a:latin typeface="ＭＳ 明朝" panose="02020609040205080304" pitchFamily="17" charset="-128"/>
                <a:ea typeface="ＭＳ 明朝" panose="02020609040205080304" pitchFamily="17" charset="-128"/>
              </a:rPr>
              <a:t>」、「</a:t>
            </a:r>
            <a:r>
              <a:rPr lang="en-US" altLang="ja-JP" sz="1000" dirty="0">
                <a:latin typeface="ＭＳ 明朝" panose="02020609040205080304" pitchFamily="17" charset="-128"/>
                <a:ea typeface="ＭＳ 明朝" panose="02020609040205080304" pitchFamily="17" charset="-128"/>
              </a:rPr>
              <a:t>Semiconductor International</a:t>
            </a:r>
            <a:r>
              <a:rPr lang="ja-JP" altLang="en-US" sz="1000" dirty="0">
                <a:latin typeface="ＭＳ 明朝" panose="02020609040205080304" pitchFamily="17" charset="-128"/>
                <a:ea typeface="ＭＳ 明朝" panose="02020609040205080304" pitchFamily="17" charset="-128"/>
              </a:rPr>
              <a:t>日本版」を相次いで創刊した。</a:t>
            </a:r>
            <a:r>
              <a:rPr lang="en-US" altLang="ja-JP" sz="1000" dirty="0">
                <a:latin typeface="ＭＳ 明朝" panose="02020609040205080304" pitchFamily="17" charset="-128"/>
                <a:ea typeface="ＭＳ 明朝" panose="02020609040205080304" pitchFamily="17" charset="-128"/>
              </a:rPr>
              <a:t>2004</a:t>
            </a:r>
            <a:r>
              <a:rPr lang="ja-JP" altLang="en-US" sz="1000" dirty="0">
                <a:latin typeface="ＭＳ 明朝" panose="02020609040205080304" pitchFamily="17" charset="-128"/>
                <a:ea typeface="ＭＳ 明朝" panose="02020609040205080304" pitchFamily="17" charset="-128"/>
              </a:rPr>
              <a:t>年に代表取締役に就任。</a:t>
            </a:r>
            <a:r>
              <a:rPr lang="en-US" altLang="ja-JP" sz="1000" dirty="0">
                <a:latin typeface="ＭＳ 明朝" panose="02020609040205080304" pitchFamily="17" charset="-128"/>
                <a:ea typeface="ＭＳ 明朝" panose="02020609040205080304" pitchFamily="17" charset="-128"/>
              </a:rPr>
              <a:t>2007</a:t>
            </a:r>
            <a:r>
              <a:rPr lang="ja-JP" altLang="en-US" sz="1000" dirty="0">
                <a:latin typeface="ＭＳ 明朝" panose="02020609040205080304" pitchFamily="17" charset="-128"/>
                <a:ea typeface="ＭＳ 明朝" panose="02020609040205080304" pitchFamily="17" charset="-128"/>
              </a:rPr>
              <a:t>年</a:t>
            </a:r>
            <a:r>
              <a:rPr lang="en-US" altLang="ja-JP" sz="1000" dirty="0">
                <a:latin typeface="ＭＳ 明朝" panose="02020609040205080304" pitchFamily="17" charset="-128"/>
                <a:ea typeface="ＭＳ 明朝" panose="02020609040205080304" pitchFamily="17" charset="-128"/>
              </a:rPr>
              <a:t>6</a:t>
            </a:r>
            <a:r>
              <a:rPr lang="ja-JP" altLang="en-US" sz="1000" dirty="0">
                <a:latin typeface="ＭＳ 明朝" panose="02020609040205080304" pitchFamily="17" charset="-128"/>
                <a:ea typeface="ＭＳ 明朝" panose="02020609040205080304" pitchFamily="17" charset="-128"/>
              </a:rPr>
              <a:t>月に独立系の国際技術ジャーナリストとして独立。執筆書籍は「メガトレンド　半導体</a:t>
            </a:r>
            <a:r>
              <a:rPr lang="en-US" altLang="ja-JP" sz="1000" dirty="0">
                <a:latin typeface="ＭＳ 明朝" panose="02020609040205080304" pitchFamily="17" charset="-128"/>
                <a:ea typeface="ＭＳ 明朝" panose="02020609040205080304" pitchFamily="17" charset="-128"/>
              </a:rPr>
              <a:t>2014-2023</a:t>
            </a:r>
            <a:r>
              <a:rPr lang="ja-JP" altLang="en-US" sz="1000" dirty="0">
                <a:latin typeface="ＭＳ 明朝" panose="02020609040205080304" pitchFamily="17" charset="-128"/>
                <a:ea typeface="ＭＳ 明朝" panose="02020609040205080304" pitchFamily="17" charset="-128"/>
              </a:rPr>
              <a:t>」</a:t>
            </a:r>
            <a:r>
              <a:rPr lang="en-US" altLang="ja-JP" sz="1000" dirty="0">
                <a:latin typeface="ＭＳ 明朝" panose="02020609040205080304" pitchFamily="17" charset="-128"/>
                <a:ea typeface="ＭＳ 明朝" panose="02020609040205080304" pitchFamily="17" charset="-128"/>
              </a:rPr>
              <a:t>(</a:t>
            </a:r>
            <a:r>
              <a:rPr lang="ja-JP" altLang="en-US" sz="1000" dirty="0">
                <a:latin typeface="ＭＳ 明朝" panose="02020609040205080304" pitchFamily="17" charset="-128"/>
                <a:ea typeface="ＭＳ 明朝" panose="02020609040205080304" pitchFamily="17" charset="-128"/>
              </a:rPr>
              <a:t>日経</a:t>
            </a:r>
            <a:r>
              <a:rPr lang="en-US" altLang="ja-JP" sz="1000" dirty="0">
                <a:latin typeface="ＭＳ 明朝" panose="02020609040205080304" pitchFamily="17" charset="-128"/>
                <a:ea typeface="ＭＳ 明朝" panose="02020609040205080304" pitchFamily="17" charset="-128"/>
              </a:rPr>
              <a:t>BP</a:t>
            </a:r>
            <a:r>
              <a:rPr lang="ja-JP" altLang="en-US" sz="1000" dirty="0">
                <a:latin typeface="ＭＳ 明朝" panose="02020609040205080304" pitchFamily="17" charset="-128"/>
                <a:ea typeface="ＭＳ 明朝" panose="02020609040205080304" pitchFamily="17" charset="-128"/>
              </a:rPr>
              <a:t>社刊</a:t>
            </a:r>
            <a:r>
              <a:rPr lang="en-US" altLang="ja-JP" sz="1000" dirty="0">
                <a:latin typeface="ＭＳ 明朝" panose="02020609040205080304" pitchFamily="17" charset="-128"/>
                <a:ea typeface="ＭＳ 明朝" panose="02020609040205080304" pitchFamily="17" charset="-128"/>
              </a:rPr>
              <a:t>)</a:t>
            </a:r>
            <a:r>
              <a:rPr lang="ja-JP" altLang="en-US" sz="1000" dirty="0" err="1">
                <a:latin typeface="ＭＳ 明朝" panose="02020609040205080304" pitchFamily="17" charset="-128"/>
                <a:ea typeface="ＭＳ 明朝" panose="02020609040205080304" pitchFamily="17" charset="-128"/>
              </a:rPr>
              <a:t>、</a:t>
            </a:r>
            <a:r>
              <a:rPr lang="ja-JP" altLang="en-US" sz="1000" dirty="0">
                <a:latin typeface="ＭＳ 明朝" panose="02020609040205080304" pitchFamily="17" charset="-128"/>
                <a:ea typeface="ＭＳ 明朝" panose="02020609040205080304" pitchFamily="17" charset="-128"/>
              </a:rPr>
              <a:t>「知らなきゃヤバイ</a:t>
            </a:r>
            <a:r>
              <a:rPr lang="en-US" altLang="ja-JP" sz="1000" dirty="0">
                <a:latin typeface="ＭＳ 明朝" panose="02020609040205080304" pitchFamily="17" charset="-128"/>
                <a:ea typeface="ＭＳ 明朝" panose="02020609040205080304" pitchFamily="17" charset="-128"/>
              </a:rPr>
              <a:t>!</a:t>
            </a:r>
            <a:r>
              <a:rPr lang="ja-JP" altLang="en-US" sz="1000" dirty="0">
                <a:latin typeface="ＭＳ 明朝" panose="02020609040205080304" pitchFamily="17" charset="-128"/>
                <a:ea typeface="ＭＳ 明朝" panose="02020609040205080304" pitchFamily="17" charset="-128"/>
              </a:rPr>
              <a:t>　半導体、この成長産業を手放すな」、「欧州ファブレス半導体産業の真実」（共に日刊工業新聞社刊）、「グリーン半導体技術の最新動向と新ビジネス</a:t>
            </a:r>
            <a:r>
              <a:rPr lang="en-US" altLang="ja-JP" sz="1000" dirty="0">
                <a:latin typeface="ＭＳ 明朝" panose="02020609040205080304" pitchFamily="17" charset="-128"/>
                <a:ea typeface="ＭＳ 明朝" panose="02020609040205080304" pitchFamily="17" charset="-128"/>
              </a:rPr>
              <a:t>2011</a:t>
            </a:r>
            <a:r>
              <a:rPr lang="ja-JP" altLang="en-US" sz="1000" dirty="0">
                <a:latin typeface="ＭＳ 明朝" panose="02020609040205080304" pitchFamily="17" charset="-128"/>
                <a:ea typeface="ＭＳ 明朝" panose="02020609040205080304" pitchFamily="17" charset="-128"/>
              </a:rPr>
              <a:t>」（インプレス刊）など。</a:t>
            </a:r>
          </a:p>
        </p:txBody>
      </p:sp>
      <p:sp>
        <p:nvSpPr>
          <p:cNvPr id="15" name="正方形/長方形 14">
            <a:extLst>
              <a:ext uri="{FF2B5EF4-FFF2-40B4-BE49-F238E27FC236}">
                <a16:creationId xmlns:a16="http://schemas.microsoft.com/office/drawing/2014/main" id="{5B61147E-A5BD-EA29-DF59-ED447C23FC95}"/>
              </a:ext>
            </a:extLst>
          </p:cNvPr>
          <p:cNvSpPr/>
          <p:nvPr/>
        </p:nvSpPr>
        <p:spPr>
          <a:xfrm>
            <a:off x="85987" y="8345261"/>
            <a:ext cx="6716134" cy="79873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zh-CN" altLang="en-US" sz="1000" b="1" dirty="0">
                <a:solidFill>
                  <a:schemeClr val="tx1"/>
                </a:solidFill>
                <a:latin typeface="ＭＳ ゴシック" panose="020B0609070205080204" pitchFamily="49" charset="-128"/>
                <a:ea typeface="ＭＳ ゴシック" panose="020B0609070205080204" pitchFamily="49" charset="-128"/>
              </a:rPr>
              <a:t>主催：岩手大学</a:t>
            </a:r>
            <a:r>
              <a:rPr kumimoji="1" lang="ja-JP" altLang="en-US" sz="1000" b="1" dirty="0">
                <a:solidFill>
                  <a:schemeClr val="tx1"/>
                </a:solidFill>
                <a:latin typeface="ＭＳ ゴシック" panose="020B0609070205080204" pitchFamily="49" charset="-128"/>
                <a:ea typeface="ＭＳ ゴシック" panose="020B0609070205080204" pitchFamily="49" charset="-128"/>
              </a:rPr>
              <a:t>、</a:t>
            </a:r>
            <a:r>
              <a:rPr kumimoji="1" lang="zh-CN" altLang="en-US" sz="1000" b="1" dirty="0">
                <a:solidFill>
                  <a:schemeClr val="tx1"/>
                </a:solidFill>
                <a:latin typeface="ＭＳ ゴシック" panose="020B0609070205080204" pitchFamily="49" charset="-128"/>
                <a:ea typeface="ＭＳ ゴシック" panose="020B0609070205080204" pitchFamily="49" charset="-128"/>
              </a:rPr>
              <a:t>岩手県</a:t>
            </a:r>
            <a:endParaRPr kumimoji="1" lang="en-US" altLang="zh-CN" sz="1000" b="1"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b="1" dirty="0">
                <a:solidFill>
                  <a:schemeClr val="tx1"/>
                </a:solidFill>
                <a:latin typeface="ＭＳ ゴシック" panose="020B0609070205080204" pitchFamily="49" charset="-128"/>
                <a:ea typeface="ＭＳ ゴシック" panose="020B0609070205080204" pitchFamily="49" charset="-128"/>
              </a:rPr>
              <a:t>共催：岩手大学分子接合技術研究センター、地方独立行政法人 岩手県工業技術センター　</a:t>
            </a:r>
            <a:endParaRPr kumimoji="1" lang="en-US" altLang="ja-JP" sz="1000" b="1"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b="1" dirty="0">
                <a:solidFill>
                  <a:schemeClr val="tx1"/>
                </a:solidFill>
                <a:latin typeface="ＭＳ ゴシック" panose="020B0609070205080204" pitchFamily="49" charset="-128"/>
                <a:ea typeface="ＭＳ ゴシック" panose="020B0609070205080204" pitchFamily="49" charset="-128"/>
              </a:rPr>
              <a:t>後援：公益財団法人 いわて産業振興センター、いわて半導体関連産業集積促進協議会、</a:t>
            </a:r>
            <a:endParaRPr kumimoji="1" lang="en-US" altLang="ja-JP" sz="1000" b="1" dirty="0">
              <a:solidFill>
                <a:schemeClr val="tx1"/>
              </a:solidFill>
              <a:latin typeface="ＭＳ ゴシック" panose="020B0609070205080204" pitchFamily="49" charset="-128"/>
              <a:ea typeface="ＭＳ ゴシック" panose="020B0609070205080204" pitchFamily="49" charset="-128"/>
            </a:endParaRPr>
          </a:p>
          <a:p>
            <a:pPr indent="381000"/>
            <a:r>
              <a:rPr kumimoji="1" lang="ja-JP" altLang="en-US" sz="1000" b="1" dirty="0">
                <a:solidFill>
                  <a:schemeClr val="tx1"/>
                </a:solidFill>
                <a:latin typeface="ＭＳ ゴシック" panose="020B0609070205080204" pitchFamily="49" charset="-128"/>
                <a:ea typeface="ＭＳ ゴシック" panose="020B0609070205080204" pitchFamily="49" charset="-128"/>
              </a:rPr>
              <a:t>いわて自動車産業集積促進協議会、</a:t>
            </a:r>
            <a:r>
              <a:rPr lang="ja-JP" altLang="en-US" sz="1000" b="1" i="0" dirty="0">
                <a:solidFill>
                  <a:schemeClr val="tx1"/>
                </a:solidFill>
                <a:effectLst/>
                <a:latin typeface="ＭＳ ゴシック" panose="020B0609070205080204" pitchFamily="49" charset="-128"/>
                <a:ea typeface="ＭＳ ゴシック" panose="020B0609070205080204" pitchFamily="49" charset="-128"/>
              </a:rPr>
              <a:t>東北ライフサイエンス・インストルメンツ・クラスター、　　　　</a:t>
            </a:r>
            <a:endParaRPr lang="en-US" altLang="ja-JP" sz="1000" b="1"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b="1" dirty="0">
                <a:solidFill>
                  <a:schemeClr val="tx1"/>
                </a:solidFill>
                <a:latin typeface="ＭＳ ゴシック" panose="020B0609070205080204" pitchFamily="49" charset="-128"/>
                <a:ea typeface="ＭＳ ゴシック" panose="020B0609070205080204" pitchFamily="49" charset="-128"/>
              </a:rPr>
              <a:t>　　　いわて医療機器事業化研究会、岩手ネットワークシステム、</a:t>
            </a:r>
            <a:r>
              <a:rPr kumimoji="1" lang="en-US" altLang="ja-JP" sz="1000" b="1" dirty="0">
                <a:solidFill>
                  <a:schemeClr val="tx1"/>
                </a:solidFill>
                <a:latin typeface="ＭＳ ゴシック" panose="020B0609070205080204" pitchFamily="49" charset="-128"/>
                <a:ea typeface="ＭＳ ゴシック" panose="020B0609070205080204" pitchFamily="49" charset="-128"/>
              </a:rPr>
              <a:t>INS</a:t>
            </a:r>
            <a:r>
              <a:rPr kumimoji="1" lang="ja-JP" altLang="en-US" sz="1000" b="1" dirty="0">
                <a:solidFill>
                  <a:schemeClr val="tx1"/>
                </a:solidFill>
                <a:latin typeface="ＭＳ ゴシック" panose="020B0609070205080204" pitchFamily="49" charset="-128"/>
                <a:ea typeface="ＭＳ ゴシック" panose="020B0609070205080204" pitchFamily="49" charset="-128"/>
              </a:rPr>
              <a:t>ポリマー研究会、東北ポリマー懇話会</a:t>
            </a:r>
          </a:p>
        </p:txBody>
      </p:sp>
      <p:sp>
        <p:nvSpPr>
          <p:cNvPr id="14" name="タイトル 1">
            <a:extLst>
              <a:ext uri="{FF2B5EF4-FFF2-40B4-BE49-F238E27FC236}">
                <a16:creationId xmlns:a16="http://schemas.microsoft.com/office/drawing/2014/main" id="{211DE29C-770A-19A9-5D1C-9E6E7DCDE7A8}"/>
              </a:ext>
            </a:extLst>
          </p:cNvPr>
          <p:cNvSpPr txBox="1">
            <a:spLocks/>
          </p:cNvSpPr>
          <p:nvPr/>
        </p:nvSpPr>
        <p:spPr>
          <a:xfrm>
            <a:off x="-2" y="4844885"/>
            <a:ext cx="6049172" cy="628820"/>
          </a:xfrm>
          <a:prstGeom prst="rect">
            <a:avLst/>
          </a:prstGeom>
          <a:noFill/>
          <a:ln>
            <a:noFill/>
          </a:ln>
        </p:spPr>
        <p:txBody>
          <a:bodyPr vert="horz" lIns="91440" tIns="45720" rIns="91440" bIns="45720" rtlCol="0" anchor="ctr">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600" b="1" u="sng" dirty="0" smtClean="0">
                <a:latin typeface="ＭＳ ゴシック" panose="020B0609070205080204" pitchFamily="49" charset="-128"/>
                <a:ea typeface="ＭＳ ゴシック" panose="020B0609070205080204" pitchFamily="49" charset="-128"/>
              </a:rPr>
              <a:t>（</a:t>
            </a:r>
            <a:r>
              <a:rPr lang="ja-JP" altLang="en-US" sz="1600" b="1" u="sng" dirty="0">
                <a:latin typeface="ＭＳ ゴシック" panose="020B0609070205080204" pitchFamily="49" charset="-128"/>
                <a:ea typeface="ＭＳ ゴシック" panose="020B0609070205080204" pitchFamily="49" charset="-128"/>
              </a:rPr>
              <a:t>２</a:t>
            </a:r>
            <a:r>
              <a:rPr lang="ja-JP" altLang="en-US" sz="1600" b="1" u="sng" dirty="0" smtClean="0">
                <a:latin typeface="ＭＳ ゴシック" panose="020B0609070205080204" pitchFamily="49" charset="-128"/>
                <a:ea typeface="ＭＳ ゴシック" panose="020B0609070205080204" pitchFamily="49" charset="-128"/>
              </a:rPr>
              <a:t>）パネルディスカッション登壇企業</a:t>
            </a:r>
            <a:endParaRPr lang="en-US" altLang="ja-JP" sz="1600" b="1" u="sng" dirty="0">
              <a:latin typeface="ＭＳ ゴシック" panose="020B0609070205080204" pitchFamily="49" charset="-128"/>
              <a:ea typeface="ＭＳ ゴシック" panose="020B0609070205080204" pitchFamily="49" charset="-128"/>
            </a:endParaRPr>
          </a:p>
        </p:txBody>
      </p:sp>
      <p:sp>
        <p:nvSpPr>
          <p:cNvPr id="16" name="タイトル 1">
            <a:extLst>
              <a:ext uri="{FF2B5EF4-FFF2-40B4-BE49-F238E27FC236}">
                <a16:creationId xmlns:a16="http://schemas.microsoft.com/office/drawing/2014/main" id="{211DE29C-770A-19A9-5D1C-9E6E7DCDE7A8}"/>
              </a:ext>
            </a:extLst>
          </p:cNvPr>
          <p:cNvSpPr txBox="1">
            <a:spLocks/>
          </p:cNvSpPr>
          <p:nvPr/>
        </p:nvSpPr>
        <p:spPr>
          <a:xfrm>
            <a:off x="177800" y="5246766"/>
            <a:ext cx="6811825" cy="396642"/>
          </a:xfrm>
          <a:prstGeom prst="rect">
            <a:avLst/>
          </a:prstGeom>
          <a:noFill/>
          <a:ln>
            <a:noFill/>
          </a:ln>
        </p:spPr>
        <p:txBody>
          <a:bodyPr vert="horz" lIns="91440" tIns="45720" rIns="91440" bIns="45720" rtlCol="0" anchor="ctr">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600" b="1" u="sng" dirty="0" smtClean="0">
                <a:latin typeface="ＭＳ ゴシック" panose="020B0609070205080204" pitchFamily="49" charset="-128"/>
                <a:ea typeface="ＭＳ ゴシック" panose="020B0609070205080204" pitchFamily="49" charset="-128"/>
              </a:rPr>
              <a:t>株式会社</a:t>
            </a:r>
            <a:r>
              <a:rPr lang="ja-JP" altLang="en-US" sz="1600" b="1" u="sng" dirty="0" err="1" smtClean="0">
                <a:latin typeface="ＭＳ ゴシック" panose="020B0609070205080204" pitchFamily="49" charset="-128"/>
                <a:ea typeface="ＭＳ ゴシック" panose="020B0609070205080204" pitchFamily="49" charset="-128"/>
              </a:rPr>
              <a:t>い</a:t>
            </a:r>
            <a:r>
              <a:rPr lang="ja-JP" altLang="en-US" sz="1600" b="1" u="sng" dirty="0" smtClean="0">
                <a:latin typeface="ＭＳ ゴシック" panose="020B0609070205080204" pitchFamily="49" charset="-128"/>
                <a:ea typeface="ＭＳ ゴシック" panose="020B0609070205080204" pitchFamily="49" charset="-128"/>
              </a:rPr>
              <a:t>おう化学研究所</a:t>
            </a:r>
            <a:endParaRPr kumimoji="0" lang="en-US" altLang="ja-JP" sz="1200" dirty="0" smtClean="0">
              <a:latin typeface="ＭＳ ゴシック" panose="020B0609070205080204" pitchFamily="49" charset="-128"/>
              <a:ea typeface="ＭＳ ゴシック" panose="020B0609070205080204" pitchFamily="49" charset="-128"/>
            </a:endParaRPr>
          </a:p>
        </p:txBody>
      </p:sp>
      <p:sp>
        <p:nvSpPr>
          <p:cNvPr id="18" name="タイトル 1">
            <a:extLst>
              <a:ext uri="{FF2B5EF4-FFF2-40B4-BE49-F238E27FC236}">
                <a16:creationId xmlns:a16="http://schemas.microsoft.com/office/drawing/2014/main" id="{211DE29C-770A-19A9-5D1C-9E6E7DCDE7A8}"/>
              </a:ext>
            </a:extLst>
          </p:cNvPr>
          <p:cNvSpPr txBox="1">
            <a:spLocks/>
          </p:cNvSpPr>
          <p:nvPr/>
        </p:nvSpPr>
        <p:spPr>
          <a:xfrm>
            <a:off x="177800" y="6014578"/>
            <a:ext cx="6811827" cy="367103"/>
          </a:xfrm>
          <a:prstGeom prst="rect">
            <a:avLst/>
          </a:prstGeom>
          <a:noFill/>
          <a:ln>
            <a:noFill/>
          </a:ln>
        </p:spPr>
        <p:txBody>
          <a:bodyPr vert="horz" lIns="91440" tIns="45720" rIns="91440" bIns="45720" rtlCol="0" anchor="ctr">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600" b="1" u="sng" dirty="0" smtClean="0">
                <a:latin typeface="ＭＳ ゴシック" panose="020B0609070205080204" pitchFamily="49" charset="-128"/>
                <a:ea typeface="ＭＳ ゴシック" panose="020B0609070205080204" pitchFamily="49" charset="-128"/>
              </a:rPr>
              <a:t>株式会社朝日ラバー</a:t>
            </a:r>
            <a:endParaRPr lang="en-US" altLang="ja-JP" sz="1200" dirty="0" smtClean="0">
              <a:latin typeface="ＭＳ ゴシック" panose="020B0609070205080204" pitchFamily="49" charset="-128"/>
              <a:ea typeface="ＭＳ ゴシック" panose="020B0609070205080204" pitchFamily="49" charset="-128"/>
            </a:endParaRPr>
          </a:p>
        </p:txBody>
      </p:sp>
      <p:sp>
        <p:nvSpPr>
          <p:cNvPr id="19" name="タイトル 1">
            <a:extLst>
              <a:ext uri="{FF2B5EF4-FFF2-40B4-BE49-F238E27FC236}">
                <a16:creationId xmlns:a16="http://schemas.microsoft.com/office/drawing/2014/main" id="{211DE29C-770A-19A9-5D1C-9E6E7DCDE7A8}"/>
              </a:ext>
            </a:extLst>
          </p:cNvPr>
          <p:cNvSpPr txBox="1">
            <a:spLocks/>
          </p:cNvSpPr>
          <p:nvPr/>
        </p:nvSpPr>
        <p:spPr>
          <a:xfrm>
            <a:off x="177800" y="7087934"/>
            <a:ext cx="6787068" cy="365247"/>
          </a:xfrm>
          <a:prstGeom prst="rect">
            <a:avLst/>
          </a:prstGeom>
          <a:noFill/>
          <a:ln>
            <a:noFill/>
          </a:ln>
        </p:spPr>
        <p:txBody>
          <a:bodyPr vert="horz" lIns="91440" tIns="45720" rIns="91440" bIns="45720" rtlCol="0" anchor="ctr">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r>
              <a:rPr lang="ja-JP" altLang="en-US" sz="1600" b="1" u="sng" dirty="0" smtClean="0">
                <a:latin typeface="ＭＳ ゴシック" panose="020B0609070205080204" pitchFamily="49" charset="-128"/>
                <a:ea typeface="ＭＳ ゴシック" panose="020B0609070205080204" pitchFamily="49" charset="-128"/>
              </a:rPr>
              <a:t>京浜光膜工業株式会社</a:t>
            </a:r>
            <a:endParaRPr lang="en-US" altLang="ja-JP" sz="1200" dirty="0" smtClean="0">
              <a:latin typeface="ＭＳ ゴシック" panose="020B0609070205080204" pitchFamily="49" charset="-128"/>
              <a:ea typeface="ＭＳ ゴシック" panose="020B0609070205080204" pitchFamily="49" charset="-128"/>
            </a:endParaRPr>
          </a:p>
        </p:txBody>
      </p:sp>
      <p:sp>
        <p:nvSpPr>
          <p:cNvPr id="20" name="タイトル 1">
            <a:extLst>
              <a:ext uri="{FF2B5EF4-FFF2-40B4-BE49-F238E27FC236}">
                <a16:creationId xmlns:a16="http://schemas.microsoft.com/office/drawing/2014/main" id="{211DE29C-770A-19A9-5D1C-9E6E7DCDE7A8}"/>
              </a:ext>
            </a:extLst>
          </p:cNvPr>
          <p:cNvSpPr txBox="1">
            <a:spLocks/>
          </p:cNvSpPr>
          <p:nvPr/>
        </p:nvSpPr>
        <p:spPr>
          <a:xfrm>
            <a:off x="259080" y="5514311"/>
            <a:ext cx="6268719" cy="600438"/>
          </a:xfrm>
          <a:prstGeom prst="rect">
            <a:avLst/>
          </a:prstGeom>
          <a:noFill/>
          <a:ln>
            <a:noFill/>
          </a:ln>
        </p:spPr>
        <p:txBody>
          <a:bodyPr vert="horz" lIns="91440" tIns="45720" rIns="91440" bIns="45720" rtlCol="0" anchor="ctr">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lnSpc>
                <a:spcPct val="120000"/>
              </a:lnSpc>
            </a:pPr>
            <a:r>
              <a:rPr kumimoji="0" lang="ja-JP" altLang="en-US" sz="1000" dirty="0" smtClean="0">
                <a:latin typeface="ＭＳ ゴシック" panose="020B0609070205080204" pitchFamily="49" charset="-128"/>
                <a:ea typeface="ＭＳ ゴシック" panose="020B0609070205080204" pitchFamily="49" charset="-128"/>
              </a:rPr>
              <a:t>　</a:t>
            </a:r>
            <a:r>
              <a:rPr kumimoji="0" lang="ja-JP" altLang="en-US" sz="1000" dirty="0" smtClean="0">
                <a:latin typeface="ＭＳ 明朝" panose="02020609040205080304" pitchFamily="17" charset="-128"/>
                <a:ea typeface="ＭＳ 明朝" panose="02020609040205080304" pitchFamily="17" charset="-128"/>
              </a:rPr>
              <a:t>異</a:t>
            </a:r>
            <a:r>
              <a:rPr kumimoji="0" lang="ja-JP" altLang="ja-JP" sz="1000" dirty="0" smtClean="0">
                <a:latin typeface="ＭＳ 明朝" panose="02020609040205080304" pitchFamily="17" charset="-128"/>
                <a:ea typeface="ＭＳ 明朝" panose="02020609040205080304" pitchFamily="17" charset="-128"/>
              </a:rPr>
              <a:t>種材料接合に関する技術相談、受託研究開発、生産立ち上げ支援および分子接合剤の販売などを行っており、通常の接着剤ではつかないような材料の接合を得意とする会社で</a:t>
            </a:r>
            <a:r>
              <a:rPr kumimoji="0" lang="ja-JP" altLang="en-US" sz="1000" dirty="0" smtClean="0">
                <a:latin typeface="ＭＳ 明朝" panose="02020609040205080304" pitchFamily="17" charset="-128"/>
                <a:ea typeface="ＭＳ 明朝" panose="02020609040205080304" pitchFamily="17" charset="-128"/>
              </a:rPr>
              <a:t>す</a:t>
            </a:r>
            <a:r>
              <a:rPr kumimoji="0" lang="ja-JP" altLang="ja-JP" sz="1000" dirty="0" smtClean="0">
                <a:latin typeface="ＭＳ 明朝" panose="02020609040205080304" pitchFamily="17" charset="-128"/>
                <a:ea typeface="ＭＳ 明朝" panose="02020609040205080304" pitchFamily="17" charset="-128"/>
              </a:rPr>
              <a:t>。 </a:t>
            </a:r>
            <a:endParaRPr kumimoji="0" lang="ja-JP" altLang="ja-JP" sz="1000" dirty="0">
              <a:latin typeface="ＭＳ 明朝" panose="02020609040205080304" pitchFamily="17" charset="-128"/>
              <a:ea typeface="ＭＳ 明朝" panose="02020609040205080304" pitchFamily="17" charset="-128"/>
            </a:endParaRPr>
          </a:p>
        </p:txBody>
      </p:sp>
      <p:sp>
        <p:nvSpPr>
          <p:cNvPr id="21" name="タイトル 1">
            <a:extLst>
              <a:ext uri="{FF2B5EF4-FFF2-40B4-BE49-F238E27FC236}">
                <a16:creationId xmlns:a16="http://schemas.microsoft.com/office/drawing/2014/main" id="{211DE29C-770A-19A9-5D1C-9E6E7DCDE7A8}"/>
              </a:ext>
            </a:extLst>
          </p:cNvPr>
          <p:cNvSpPr txBox="1">
            <a:spLocks/>
          </p:cNvSpPr>
          <p:nvPr/>
        </p:nvSpPr>
        <p:spPr>
          <a:xfrm>
            <a:off x="259081" y="6335024"/>
            <a:ext cx="6355080" cy="786115"/>
          </a:xfrm>
          <a:prstGeom prst="rect">
            <a:avLst/>
          </a:prstGeom>
          <a:noFill/>
          <a:ln>
            <a:noFill/>
          </a:ln>
        </p:spPr>
        <p:txBody>
          <a:bodyPr vert="horz" lIns="91440" tIns="45720" rIns="91440" bIns="45720" rtlCol="0" anchor="ctr">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lnSpc>
                <a:spcPct val="120000"/>
              </a:lnSpc>
            </a:pPr>
            <a:r>
              <a:rPr lang="ja-JP" altLang="en-US" sz="1000" dirty="0" smtClean="0">
                <a:latin typeface="ＭＳ ゴシック" panose="020B0609070205080204" pitchFamily="49" charset="-128"/>
                <a:ea typeface="ＭＳ ゴシック" panose="020B0609070205080204" pitchFamily="49" charset="-128"/>
              </a:rPr>
              <a:t>　</a:t>
            </a:r>
            <a:r>
              <a:rPr lang="ja-JP" altLang="ja-JP" sz="1000" dirty="0" smtClean="0">
                <a:latin typeface="ＭＳ 明朝" panose="02020609040205080304" pitchFamily="17" charset="-128"/>
                <a:ea typeface="ＭＳ 明朝" panose="02020609040205080304" pitchFamily="17" charset="-128"/>
              </a:rPr>
              <a:t>本社</a:t>
            </a:r>
            <a:r>
              <a:rPr lang="ja-JP" altLang="ja-JP" sz="1000" dirty="0">
                <a:latin typeface="ＭＳ 明朝" panose="02020609040205080304" pitchFamily="17" charset="-128"/>
                <a:ea typeface="ＭＳ 明朝" panose="02020609040205080304" pitchFamily="17" charset="-128"/>
              </a:rPr>
              <a:t>は埼玉県、工場を福島県</a:t>
            </a:r>
            <a:r>
              <a:rPr lang="ja-JP" altLang="ja-JP" sz="1000" dirty="0" smtClean="0">
                <a:latin typeface="ＭＳ 明朝" panose="02020609040205080304" pitchFamily="17" charset="-128"/>
                <a:ea typeface="ＭＳ 明朝" panose="02020609040205080304" pitchFamily="17" charset="-128"/>
              </a:rPr>
              <a:t>に</a:t>
            </a:r>
            <a:r>
              <a:rPr lang="ja-JP" altLang="en-US" sz="1000" dirty="0">
                <a:latin typeface="ＭＳ 明朝" panose="02020609040205080304" pitchFamily="17" charset="-128"/>
                <a:ea typeface="ＭＳ 明朝" panose="02020609040205080304" pitchFamily="17" charset="-128"/>
              </a:rPr>
              <a:t>構え</a:t>
            </a:r>
            <a:r>
              <a:rPr lang="ja-JP" altLang="ja-JP" sz="1000" dirty="0" smtClean="0">
                <a:latin typeface="ＭＳ 明朝" panose="02020609040205080304" pitchFamily="17" charset="-128"/>
                <a:ea typeface="ＭＳ 明朝" panose="02020609040205080304" pitchFamily="17" charset="-128"/>
              </a:rPr>
              <a:t>、</a:t>
            </a:r>
            <a:r>
              <a:rPr lang="ja-JP" altLang="ja-JP" sz="1000" dirty="0">
                <a:latin typeface="ＭＳ 明朝" panose="02020609040205080304" pitchFamily="17" charset="-128"/>
                <a:ea typeface="ＭＳ 明朝" panose="02020609040205080304" pitchFamily="17" charset="-128"/>
              </a:rPr>
              <a:t>弾性無限への挑戦をテーマに、自動車・医療</a:t>
            </a:r>
            <a:r>
              <a:rPr lang="ja-JP" altLang="ja-JP" sz="1000" dirty="0" smtClean="0">
                <a:latin typeface="ＭＳ 明朝" panose="02020609040205080304" pitchFamily="17" charset="-128"/>
                <a:ea typeface="ＭＳ 明朝" panose="02020609040205080304" pitchFamily="17" charset="-128"/>
              </a:rPr>
              <a:t>ライフサイエンス・</a:t>
            </a:r>
            <a:r>
              <a:rPr lang="ja-JP" altLang="ja-JP" sz="1000" dirty="0">
                <a:latin typeface="ＭＳ 明朝" panose="02020609040205080304" pitchFamily="17" charset="-128"/>
                <a:ea typeface="ＭＳ 明朝" panose="02020609040205080304" pitchFamily="17" charset="-128"/>
              </a:rPr>
              <a:t>機能・通信分野などでご利用いただく製品の製造販売を</a:t>
            </a:r>
            <a:r>
              <a:rPr lang="ja-JP" altLang="ja-JP" sz="1000" dirty="0" smtClean="0">
                <a:latin typeface="ＭＳ 明朝" panose="02020609040205080304" pitchFamily="17" charset="-128"/>
                <a:ea typeface="ＭＳ 明朝" panose="02020609040205080304" pitchFamily="17" charset="-128"/>
              </a:rPr>
              <a:t>手がけて</a:t>
            </a:r>
            <a:r>
              <a:rPr lang="ja-JP" altLang="en-US" sz="1000" dirty="0">
                <a:latin typeface="ＭＳ 明朝" panose="02020609040205080304" pitchFamily="17" charset="-128"/>
                <a:ea typeface="ＭＳ 明朝" panose="02020609040205080304" pitchFamily="17" charset="-128"/>
              </a:rPr>
              <a:t>います</a:t>
            </a:r>
            <a:r>
              <a:rPr lang="ja-JP" altLang="ja-JP" sz="1000" dirty="0" smtClean="0">
                <a:latin typeface="ＭＳ 明朝" panose="02020609040205080304" pitchFamily="17" charset="-128"/>
                <a:ea typeface="ＭＳ 明朝" panose="02020609040205080304" pitchFamily="17" charset="-128"/>
              </a:rPr>
              <a:t>。産</a:t>
            </a:r>
            <a:r>
              <a:rPr lang="ja-JP" altLang="ja-JP" sz="1000" dirty="0">
                <a:latin typeface="ＭＳ 明朝" panose="02020609040205080304" pitchFamily="17" charset="-128"/>
                <a:ea typeface="ＭＳ 明朝" panose="02020609040205080304" pitchFamily="17" charset="-128"/>
              </a:rPr>
              <a:t>官学との共創の場</a:t>
            </a:r>
            <a:r>
              <a:rPr lang="ja-JP" altLang="ja-JP" sz="1000" dirty="0" smtClean="0">
                <a:latin typeface="ＭＳ 明朝" panose="02020609040205080304" pitchFamily="17" charset="-128"/>
                <a:ea typeface="ＭＳ 明朝" panose="02020609040205080304" pitchFamily="17" charset="-128"/>
              </a:rPr>
              <a:t>が大好き</a:t>
            </a:r>
            <a:r>
              <a:rPr lang="ja-JP" altLang="ja-JP" sz="1000" dirty="0">
                <a:latin typeface="ＭＳ 明朝" panose="02020609040205080304" pitchFamily="17" charset="-128"/>
                <a:ea typeface="ＭＳ 明朝" panose="02020609040205080304" pitchFamily="17" charset="-128"/>
              </a:rPr>
              <a:t>で、ソフトマテリアルの新たな可能性を追求しながら、新た</a:t>
            </a:r>
            <a:r>
              <a:rPr lang="ja-JP" altLang="ja-JP" sz="1000" dirty="0" smtClean="0">
                <a:latin typeface="ＭＳ 明朝" panose="02020609040205080304" pitchFamily="17" charset="-128"/>
                <a:ea typeface="ＭＳ 明朝" panose="02020609040205080304" pitchFamily="17" charset="-128"/>
              </a:rPr>
              <a:t>な事業</a:t>
            </a:r>
            <a:r>
              <a:rPr lang="ja-JP" altLang="ja-JP" sz="1000" dirty="0">
                <a:latin typeface="ＭＳ 明朝" panose="02020609040205080304" pitchFamily="17" charset="-128"/>
                <a:ea typeface="ＭＳ 明朝" panose="02020609040205080304" pitchFamily="17" charset="-128"/>
              </a:rPr>
              <a:t>を生み出す機会を創造</a:t>
            </a:r>
            <a:r>
              <a:rPr lang="ja-JP" altLang="ja-JP" sz="1000" dirty="0" smtClean="0">
                <a:latin typeface="ＭＳ 明朝" panose="02020609040205080304" pitchFamily="17" charset="-128"/>
                <a:ea typeface="ＭＳ 明朝" panose="02020609040205080304" pitchFamily="17" charset="-128"/>
              </a:rPr>
              <a:t>して</a:t>
            </a:r>
            <a:r>
              <a:rPr lang="ja-JP" altLang="en-US" sz="1000" dirty="0">
                <a:latin typeface="ＭＳ 明朝" panose="02020609040205080304" pitchFamily="17" charset="-128"/>
                <a:ea typeface="ＭＳ 明朝" panose="02020609040205080304" pitchFamily="17" charset="-128"/>
              </a:rPr>
              <a:t>います</a:t>
            </a:r>
            <a:r>
              <a:rPr lang="ja-JP" altLang="ja-JP" sz="1000" dirty="0" smtClean="0">
                <a:latin typeface="ＭＳ 明朝" panose="02020609040205080304" pitchFamily="17" charset="-128"/>
                <a:ea typeface="ＭＳ 明朝" panose="02020609040205080304" pitchFamily="17" charset="-128"/>
              </a:rPr>
              <a:t>。</a:t>
            </a:r>
            <a:r>
              <a:rPr kumimoji="0" lang="ja-JP" altLang="ja-JP" sz="1000" dirty="0" smtClean="0">
                <a:latin typeface="ＭＳ 明朝" panose="02020609040205080304" pitchFamily="17" charset="-128"/>
                <a:ea typeface="ＭＳ 明朝" panose="02020609040205080304" pitchFamily="17" charset="-128"/>
              </a:rPr>
              <a:t> </a:t>
            </a:r>
            <a:endParaRPr kumimoji="0" lang="ja-JP" altLang="ja-JP" sz="1000" dirty="0">
              <a:latin typeface="ＭＳ 明朝" panose="02020609040205080304" pitchFamily="17" charset="-128"/>
              <a:ea typeface="ＭＳ 明朝" panose="02020609040205080304" pitchFamily="17" charset="-128"/>
            </a:endParaRPr>
          </a:p>
        </p:txBody>
      </p:sp>
      <p:sp>
        <p:nvSpPr>
          <p:cNvPr id="22" name="タイトル 1">
            <a:extLst>
              <a:ext uri="{FF2B5EF4-FFF2-40B4-BE49-F238E27FC236}">
                <a16:creationId xmlns:a16="http://schemas.microsoft.com/office/drawing/2014/main" id="{211DE29C-770A-19A9-5D1C-9E6E7DCDE7A8}"/>
              </a:ext>
            </a:extLst>
          </p:cNvPr>
          <p:cNvSpPr txBox="1">
            <a:spLocks/>
          </p:cNvSpPr>
          <p:nvPr/>
        </p:nvSpPr>
        <p:spPr>
          <a:xfrm>
            <a:off x="259080" y="7409525"/>
            <a:ext cx="6410940" cy="923030"/>
          </a:xfrm>
          <a:prstGeom prst="rect">
            <a:avLst/>
          </a:prstGeom>
          <a:noFill/>
          <a:ln>
            <a:noFill/>
          </a:ln>
        </p:spPr>
        <p:txBody>
          <a:bodyPr vert="horz" lIns="91440" tIns="45720" rIns="91440" bIns="45720" rtlCol="0" anchor="ctr">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a:lnSpc>
                <a:spcPct val="120000"/>
              </a:lnSpc>
            </a:pPr>
            <a:r>
              <a:rPr lang="ja-JP" altLang="en-US" sz="1000" dirty="0" smtClean="0">
                <a:latin typeface="ＭＳ 明朝" panose="02020609040205080304" pitchFamily="17" charset="-128"/>
                <a:ea typeface="ＭＳ 明朝" panose="02020609040205080304" pitchFamily="17" charset="-128"/>
              </a:rPr>
              <a:t>　当社</a:t>
            </a:r>
            <a:r>
              <a:rPr lang="ja-JP" altLang="en-US" sz="1000" dirty="0">
                <a:latin typeface="ＭＳ 明朝" panose="02020609040205080304" pitchFamily="17" charset="-128"/>
                <a:ea typeface="ＭＳ 明朝" panose="02020609040205080304" pitchFamily="17" charset="-128"/>
              </a:rPr>
              <a:t>は</a:t>
            </a:r>
            <a:r>
              <a:rPr lang="en-US" altLang="ja-JP" sz="1000" dirty="0">
                <a:latin typeface="ＭＳ 明朝" panose="02020609040205080304" pitchFamily="17" charset="-128"/>
                <a:ea typeface="ＭＳ 明朝" panose="02020609040205080304" pitchFamily="17" charset="-128"/>
              </a:rPr>
              <a:t>1957</a:t>
            </a:r>
            <a:r>
              <a:rPr lang="ja-JP" altLang="en-US" sz="1000" dirty="0">
                <a:latin typeface="ＭＳ 明朝" panose="02020609040205080304" pitchFamily="17" charset="-128"/>
                <a:ea typeface="ＭＳ 明朝" panose="02020609040205080304" pitchFamily="17" charset="-128"/>
              </a:rPr>
              <a:t>年の創業以来、真空蒸着法による光学薄膜部品の専業メーカーとして数多くの部品を提供してきました。</a:t>
            </a:r>
            <a:r>
              <a:rPr lang="en-US" altLang="ja-JP" sz="1000" dirty="0">
                <a:latin typeface="ＭＳ 明朝" panose="02020609040205080304" pitchFamily="17" charset="-128"/>
                <a:ea typeface="ＭＳ 明朝" panose="02020609040205080304" pitchFamily="17" charset="-128"/>
              </a:rPr>
              <a:t>2020</a:t>
            </a:r>
            <a:r>
              <a:rPr lang="ja-JP" altLang="en-US" sz="1000" dirty="0">
                <a:latin typeface="ＭＳ 明朝" panose="02020609040205080304" pitchFamily="17" charset="-128"/>
                <a:ea typeface="ＭＳ 明朝" panose="02020609040205080304" pitchFamily="17" charset="-128"/>
              </a:rPr>
              <a:t>年に将来有望視されているＭＩＤを新規事業として取組み始めましたが多くの課題があることが分かりました。その解決策には</a:t>
            </a:r>
            <a:r>
              <a:rPr lang="en-US" altLang="ja-JP" sz="1000" dirty="0">
                <a:latin typeface="ＭＳ 明朝" panose="02020609040205080304" pitchFamily="17" charset="-128"/>
                <a:ea typeface="ＭＳ 明朝" panose="02020609040205080304" pitchFamily="17" charset="-128"/>
              </a:rPr>
              <a:t>『</a:t>
            </a:r>
            <a:r>
              <a:rPr lang="ja-JP" altLang="en-US" sz="1000" dirty="0">
                <a:latin typeface="ＭＳ 明朝" panose="02020609040205080304" pitchFamily="17" charset="-128"/>
                <a:ea typeface="ＭＳ 明朝" panose="02020609040205080304" pitchFamily="17" charset="-128"/>
              </a:rPr>
              <a:t>分子接合技術</a:t>
            </a:r>
            <a:r>
              <a:rPr lang="en-US" altLang="ja-JP" sz="1000" dirty="0">
                <a:latin typeface="ＭＳ 明朝" panose="02020609040205080304" pitchFamily="17" charset="-128"/>
                <a:ea typeface="ＭＳ 明朝" panose="02020609040205080304" pitchFamily="17" charset="-128"/>
              </a:rPr>
              <a:t>』</a:t>
            </a:r>
            <a:r>
              <a:rPr lang="ja-JP" altLang="en-US" sz="1000" dirty="0">
                <a:latin typeface="ＭＳ 明朝" panose="02020609040205080304" pitchFamily="17" charset="-128"/>
                <a:ea typeface="ＭＳ 明朝" panose="02020609040205080304" pitchFamily="17" charset="-128"/>
              </a:rPr>
              <a:t>が有効であることを知り、現在岩手</a:t>
            </a:r>
            <a:r>
              <a:rPr lang="ja-JP" altLang="en-US" sz="1000" dirty="0" smtClean="0">
                <a:latin typeface="ＭＳ 明朝" panose="02020609040205080304" pitchFamily="17" charset="-128"/>
                <a:ea typeface="ＭＳ 明朝" panose="02020609040205080304" pitchFamily="17" charset="-128"/>
              </a:rPr>
              <a:t>大学、</a:t>
            </a:r>
            <a:r>
              <a:rPr lang="ja-JP" altLang="en-US" sz="1000" dirty="0">
                <a:latin typeface="ＭＳ 明朝" panose="02020609040205080304" pitchFamily="17" charset="-128"/>
                <a:ea typeface="ＭＳ 明朝" panose="02020609040205080304" pitchFamily="17" charset="-128"/>
              </a:rPr>
              <a:t>岩手工業技術</a:t>
            </a:r>
            <a:r>
              <a:rPr lang="ja-JP" altLang="en-US" sz="1000" dirty="0" smtClean="0">
                <a:latin typeface="ＭＳ 明朝" panose="02020609040205080304" pitchFamily="17" charset="-128"/>
                <a:ea typeface="ＭＳ 明朝" panose="02020609040205080304" pitchFamily="17" charset="-128"/>
              </a:rPr>
              <a:t>センターと</a:t>
            </a:r>
            <a:r>
              <a:rPr lang="ja-JP" altLang="en-US" sz="1000" dirty="0">
                <a:latin typeface="ＭＳ 明朝" panose="02020609040205080304" pitchFamily="17" charset="-128"/>
                <a:ea typeface="ＭＳ 明朝" panose="02020609040205080304" pitchFamily="17" charset="-128"/>
              </a:rPr>
              <a:t>共同研究を</a:t>
            </a:r>
            <a:r>
              <a:rPr lang="ja-JP" altLang="en-US" sz="1000" dirty="0" smtClean="0">
                <a:latin typeface="ＭＳ 明朝" panose="02020609040205080304" pitchFamily="17" charset="-128"/>
                <a:ea typeface="ＭＳ 明朝" panose="02020609040205080304" pitchFamily="17" charset="-128"/>
              </a:rPr>
              <a:t>行って</a:t>
            </a:r>
            <a:r>
              <a:rPr lang="ja-JP" altLang="en-US" sz="1000" dirty="0">
                <a:latin typeface="ＭＳ 明朝" panose="02020609040205080304" pitchFamily="17" charset="-128"/>
                <a:ea typeface="ＭＳ 明朝" panose="02020609040205080304" pitchFamily="17" charset="-128"/>
              </a:rPr>
              <a:t>い</a:t>
            </a:r>
            <a:r>
              <a:rPr lang="ja-JP" altLang="en-US" sz="1000" dirty="0" smtClean="0">
                <a:latin typeface="ＭＳ 明朝" panose="02020609040205080304" pitchFamily="17" charset="-128"/>
                <a:ea typeface="ＭＳ 明朝" panose="02020609040205080304" pitchFamily="17" charset="-128"/>
              </a:rPr>
              <a:t>ます</a:t>
            </a:r>
            <a:r>
              <a:rPr lang="ja-JP" altLang="en-US" sz="1000" dirty="0">
                <a:latin typeface="ＭＳ 明朝" panose="02020609040205080304" pitchFamily="17" charset="-128"/>
                <a:ea typeface="ＭＳ 明朝" panose="02020609040205080304" pitchFamily="17" charset="-128"/>
              </a:rPr>
              <a:t>。</a:t>
            </a:r>
          </a:p>
        </p:txBody>
      </p:sp>
    </p:spTree>
    <p:extLst>
      <p:ext uri="{BB962C8B-B14F-4D97-AF65-F5344CB8AC3E}">
        <p14:creationId xmlns:p14="http://schemas.microsoft.com/office/powerpoint/2010/main" val="40373515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3333</TotalTime>
  <Words>1148</Words>
  <Application>Microsoft Office PowerPoint</Application>
  <PresentationFormat>画面に合わせる (4:3)</PresentationFormat>
  <Paragraphs>74</Paragraphs>
  <Slides>2</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ＭＳ ゴシック</vt:lpstr>
      <vt:lpstr>ＭＳ 明朝</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荒谷　直美</dc:creator>
  <cp:lastModifiedBy>藤沼　彰顕</cp:lastModifiedBy>
  <cp:revision>78</cp:revision>
  <cp:lastPrinted>2023-03-03T00:49:41Z</cp:lastPrinted>
  <dcterms:created xsi:type="dcterms:W3CDTF">2022-09-20T23:50:58Z</dcterms:created>
  <dcterms:modified xsi:type="dcterms:W3CDTF">2023-03-03T03:15:43Z</dcterms:modified>
</cp:coreProperties>
</file>